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6" r:id="rId4"/>
    <p:sldId id="267" r:id="rId5"/>
    <p:sldId id="264" r:id="rId6"/>
    <p:sldId id="268" r:id="rId7"/>
    <p:sldId id="272" r:id="rId8"/>
    <p:sldId id="271" r:id="rId9"/>
    <p:sldId id="273" r:id="rId10"/>
    <p:sldId id="270" r:id="rId11"/>
    <p:sldId id="269" r:id="rId12"/>
    <p:sldId id="262" r:id="rId13"/>
    <p:sldId id="263" r:id="rId14"/>
    <p:sldId id="261" r:id="rId15"/>
    <p:sldId id="257" r:id="rId16"/>
    <p:sldId id="258" r:id="rId17"/>
    <p:sldId id="259" r:id="rId18"/>
    <p:sldId id="274" r:id="rId19"/>
    <p:sldId id="277" r:id="rId20"/>
    <p:sldId id="278" r:id="rId21"/>
    <p:sldId id="281" r:id="rId22"/>
    <p:sldId id="280" r:id="rId23"/>
    <p:sldId id="282" r:id="rId24"/>
    <p:sldId id="276" r:id="rId25"/>
    <p:sldId id="279" r:id="rId26"/>
    <p:sldId id="285"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11396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69281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752337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9340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101620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68773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11/20/2016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6706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11/20/2016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516684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11/20/2016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21183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6573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42722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11/20/2016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2347109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8.5.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vbtutor.net/wordpress/wp-content/uploads/2014/01/vb2013_figre19.1.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8.1.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8.2.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8.3.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8.4.jpg"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3855"/>
            <a:ext cx="9144000" cy="6858000"/>
          </a:xfrm>
          <a:prstGeom prst="rect">
            <a:avLst/>
          </a:prstGeom>
        </p:spPr>
      </p:pic>
      <p:sp>
        <p:nvSpPr>
          <p:cNvPr id="2" name="Title 1"/>
          <p:cNvSpPr>
            <a:spLocks noGrp="1"/>
          </p:cNvSpPr>
          <p:nvPr>
            <p:ph type="ctrTitle"/>
          </p:nvPr>
        </p:nvSpPr>
        <p:spPr>
          <a:xfrm>
            <a:off x="1226127" y="1219200"/>
            <a:ext cx="7904018" cy="838200"/>
          </a:xfrm>
        </p:spPr>
        <p:txBody>
          <a:bodyPr/>
          <a:lstStyle/>
          <a:p>
            <a:r>
              <a:rPr lang="en-US" dirty="0" smtClean="0"/>
              <a:t>UNIT 7</a:t>
            </a:r>
            <a:endParaRPr lang="en-US" dirty="0"/>
          </a:p>
        </p:txBody>
      </p:sp>
      <p:sp>
        <p:nvSpPr>
          <p:cNvPr id="3" name="Subtitle 2"/>
          <p:cNvSpPr>
            <a:spLocks noGrp="1"/>
          </p:cNvSpPr>
          <p:nvPr>
            <p:ph type="subTitle" idx="1"/>
          </p:nvPr>
        </p:nvSpPr>
        <p:spPr>
          <a:xfrm>
            <a:off x="1066800" y="4537364"/>
            <a:ext cx="8077200" cy="2286000"/>
          </a:xfrm>
        </p:spPr>
        <p:txBody>
          <a:bodyPr>
            <a:normAutofit lnSpcReduction="10000"/>
          </a:bodyPr>
          <a:lstStyle/>
          <a:p>
            <a:r>
              <a:rPr lang="en-US" dirty="0" smtClean="0">
                <a:solidFill>
                  <a:schemeClr val="tx1"/>
                </a:solidFill>
                <a:latin typeface="Times New Roman" panose="02020603050405020304" pitchFamily="18" charset="0"/>
                <a:cs typeface="Times New Roman" panose="02020603050405020304" pitchFamily="18" charset="0"/>
              </a:rPr>
              <a:t>Lesson 18</a:t>
            </a:r>
          </a:p>
          <a:p>
            <a:r>
              <a:rPr lang="en-US" dirty="0" smtClean="0">
                <a:solidFill>
                  <a:schemeClr val="tx1"/>
                </a:solidFill>
                <a:latin typeface="Times New Roman" panose="02020603050405020304" pitchFamily="18" charset="0"/>
                <a:cs typeface="Times New Roman" panose="02020603050405020304" pitchFamily="18" charset="0"/>
              </a:rPr>
              <a:t>Math Functions</a:t>
            </a:r>
          </a:p>
          <a:p>
            <a:r>
              <a:rPr lang="en-US" dirty="0" smtClean="0">
                <a:solidFill>
                  <a:schemeClr val="tx1"/>
                </a:solidFill>
                <a:latin typeface="Times New Roman" panose="02020603050405020304" pitchFamily="18" charset="0"/>
                <a:cs typeface="Times New Roman" panose="02020603050405020304" pitchFamily="18" charset="0"/>
              </a:rPr>
              <a:t>Lesson 19</a:t>
            </a:r>
          </a:p>
          <a:p>
            <a:r>
              <a:rPr lang="en-US" dirty="0" smtClean="0">
                <a:solidFill>
                  <a:schemeClr val="tx1"/>
                </a:solidFill>
                <a:latin typeface="Times New Roman" panose="02020603050405020304" pitchFamily="18" charset="0"/>
                <a:cs typeface="Times New Roman" panose="02020603050405020304" pitchFamily="18" charset="0"/>
              </a:rPr>
              <a:t>Format Functions</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1073" y="2057400"/>
            <a:ext cx="4381500" cy="2368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616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914400"/>
          </a:xfrm>
        </p:spPr>
        <p:txBody>
          <a:bodyPr/>
          <a:lstStyle/>
          <a:p>
            <a:r>
              <a:rPr lang="en-US" b="1" dirty="0">
                <a:latin typeface="Times New Roman" panose="02020603050405020304" pitchFamily="18" charset="0"/>
                <a:cs typeface="Times New Roman" panose="02020603050405020304" pitchFamily="18" charset="0"/>
              </a:rPr>
              <a:t>The </a:t>
            </a:r>
            <a:r>
              <a:rPr lang="en-US" b="1" dirty="0" err="1">
                <a:latin typeface="Times New Roman" panose="02020603050405020304" pitchFamily="18" charset="0"/>
                <a:cs typeface="Times New Roman" panose="02020603050405020304" pitchFamily="18" charset="0"/>
              </a:rPr>
              <a:t>Rnd</a:t>
            </a:r>
            <a:r>
              <a:rPr lang="en-US" b="1" dirty="0">
                <a:latin typeface="Times New Roman" panose="02020603050405020304" pitchFamily="18" charset="0"/>
                <a:cs typeface="Times New Roman" panose="02020603050405020304" pitchFamily="18" charset="0"/>
              </a:rPr>
              <a:t>( ) </a:t>
            </a:r>
            <a:r>
              <a:rPr lang="en-US" b="1" dirty="0" smtClean="0">
                <a:latin typeface="Times New Roman" panose="02020603050405020304" pitchFamily="18" charset="0"/>
                <a:cs typeface="Times New Roman" panose="02020603050405020304" pitchFamily="18" charset="0"/>
              </a:rPr>
              <a:t>Function</a:t>
            </a:r>
            <a:endParaRPr lang="en-US" dirty="0"/>
          </a:p>
        </p:txBody>
      </p:sp>
      <p:sp>
        <p:nvSpPr>
          <p:cNvPr id="3" name="Subtitle 2"/>
          <p:cNvSpPr>
            <a:spLocks noGrp="1"/>
          </p:cNvSpPr>
          <p:nvPr>
            <p:ph type="subTitle" idx="1"/>
          </p:nvPr>
        </p:nvSpPr>
        <p:spPr>
          <a:xfrm>
            <a:off x="1219200" y="2133599"/>
            <a:ext cx="7924800" cy="4696691"/>
          </a:xfrm>
        </p:spPr>
        <p:txBody>
          <a:bodyPr>
            <a:normAutofit fontScale="850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We </a:t>
            </a:r>
            <a:r>
              <a:rPr lang="en-US" dirty="0">
                <a:solidFill>
                  <a:schemeClr val="tx1"/>
                </a:solidFill>
                <a:latin typeface="Times New Roman" panose="02020603050405020304" pitchFamily="18" charset="0"/>
                <a:cs typeface="Times New Roman" panose="02020603050405020304" pitchFamily="18" charset="0"/>
              </a:rPr>
              <a:t>use the </a:t>
            </a:r>
            <a:r>
              <a:rPr lang="en-US" dirty="0" err="1">
                <a:solidFill>
                  <a:schemeClr val="tx1"/>
                </a:solidFill>
                <a:latin typeface="Times New Roman" panose="02020603050405020304" pitchFamily="18" charset="0"/>
                <a:cs typeface="Times New Roman" panose="02020603050405020304" pitchFamily="18" charset="0"/>
              </a:rPr>
              <a:t>Rnd</a:t>
            </a:r>
            <a:r>
              <a:rPr lang="en-US" dirty="0">
                <a:solidFill>
                  <a:schemeClr val="tx1"/>
                </a:solidFill>
                <a:latin typeface="Times New Roman" panose="02020603050405020304" pitchFamily="18" charset="0"/>
                <a:cs typeface="Times New Roman" panose="02020603050405020304" pitchFamily="18" charset="0"/>
              </a:rPr>
              <a:t> function to write code that involves chance and probability.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Rnd</a:t>
            </a:r>
            <a:r>
              <a:rPr lang="en-US" dirty="0">
                <a:solidFill>
                  <a:schemeClr val="tx1"/>
                </a:solidFill>
                <a:latin typeface="Times New Roman" panose="02020603050405020304" pitchFamily="18" charset="0"/>
                <a:cs typeface="Times New Roman" panose="02020603050405020304" pitchFamily="18" charset="0"/>
              </a:rPr>
              <a:t> function returns a random value between 0 and 1</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Random numbers in their original form are not very useful in programming until we convert them to integers.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For </a:t>
            </a:r>
            <a:r>
              <a:rPr lang="en-US" dirty="0">
                <a:solidFill>
                  <a:schemeClr val="tx1"/>
                </a:solidFill>
                <a:latin typeface="Times New Roman" panose="02020603050405020304" pitchFamily="18" charset="0"/>
                <a:cs typeface="Times New Roman" panose="02020603050405020304" pitchFamily="18" charset="0"/>
              </a:rPr>
              <a:t>example, if we need to obtain a random output of 6 integers ranging from 1 to 6, which makes the program behave like a virtual dice, we can convert the random numbers to integers using the formula </a:t>
            </a:r>
            <a:r>
              <a:rPr lang="en-US" dirty="0" err="1">
                <a:solidFill>
                  <a:schemeClr val="tx1"/>
                </a:solidFill>
                <a:latin typeface="Times New Roman" panose="02020603050405020304" pitchFamily="18" charset="0"/>
                <a:cs typeface="Times New Roman" panose="02020603050405020304" pitchFamily="18" charset="0"/>
              </a:rPr>
              <a:t>Int</a:t>
            </a:r>
            <a:r>
              <a:rPr lang="en-US" dirty="0">
                <a:solidFill>
                  <a:schemeClr val="tx1"/>
                </a:solidFill>
                <a:latin typeface="Times New Roman" panose="02020603050405020304" pitchFamily="18" charset="0"/>
                <a:cs typeface="Times New Roman" panose="02020603050405020304" pitchFamily="18" charset="0"/>
              </a:rPr>
              <a:t>(</a:t>
            </a:r>
            <a:r>
              <a:rPr lang="en-US" dirty="0" err="1">
                <a:solidFill>
                  <a:schemeClr val="tx1"/>
                </a:solidFill>
                <a:latin typeface="Times New Roman" panose="02020603050405020304" pitchFamily="18" charset="0"/>
                <a:cs typeface="Times New Roman" panose="02020603050405020304" pitchFamily="18" charset="0"/>
              </a:rPr>
              <a:t>Rnd</a:t>
            </a:r>
            <a:r>
              <a:rPr lang="en-US" dirty="0">
                <a:solidFill>
                  <a:schemeClr val="tx1"/>
                </a:solidFill>
                <a:latin typeface="Times New Roman" panose="02020603050405020304" pitchFamily="18" charset="0"/>
                <a:cs typeface="Times New Roman" panose="02020603050405020304" pitchFamily="18" charset="0"/>
              </a:rPr>
              <a:t> * 6) + 1.</a:t>
            </a:r>
          </a:p>
          <a:p>
            <a:endParaRPr lang="en-US" dirty="0"/>
          </a:p>
        </p:txBody>
      </p:sp>
    </p:spTree>
    <p:extLst>
      <p:ext uri="{BB962C8B-B14F-4D97-AF65-F5344CB8AC3E}">
        <p14:creationId xmlns:p14="http://schemas.microsoft.com/office/powerpoint/2010/main" val="3350222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8" y="0"/>
            <a:ext cx="9144000" cy="6858000"/>
          </a:xfrm>
          <a:prstGeom prst="rect">
            <a:avLst/>
          </a:prstGeom>
        </p:spPr>
      </p:pic>
      <p:sp>
        <p:nvSpPr>
          <p:cNvPr id="2" name="Title 1"/>
          <p:cNvSpPr>
            <a:spLocks noGrp="1"/>
          </p:cNvSpPr>
          <p:nvPr>
            <p:ph type="ctrTitle"/>
          </p:nvPr>
        </p:nvSpPr>
        <p:spPr>
          <a:xfrm>
            <a:off x="1219200" y="1219201"/>
            <a:ext cx="7904018" cy="838200"/>
          </a:xfrm>
        </p:spPr>
        <p:txBody>
          <a:bodyPr>
            <a:normAutofit/>
          </a:bodyPr>
          <a:lstStyle/>
          <a:p>
            <a:r>
              <a:rPr lang="en-US" b="1" dirty="0"/>
              <a:t>Example </a:t>
            </a:r>
            <a:endParaRPr lang="en-US" dirty="0"/>
          </a:p>
        </p:txBody>
      </p:sp>
      <p:sp>
        <p:nvSpPr>
          <p:cNvPr id="5" name="Rectangle 4"/>
          <p:cNvSpPr/>
          <p:nvPr/>
        </p:nvSpPr>
        <p:spPr>
          <a:xfrm>
            <a:off x="1122218" y="1933575"/>
            <a:ext cx="7966364" cy="4924425"/>
          </a:xfrm>
          <a:prstGeom prst="rect">
            <a:avLst/>
          </a:prstGeom>
        </p:spPr>
        <p:txBody>
          <a:bodyPr wrap="square">
            <a:spAutoFit/>
          </a:bodyPr>
          <a:lstStyle/>
          <a:p>
            <a:r>
              <a:rPr lang="en-US" b="1" dirty="0" smtClean="0"/>
              <a:t>Private </a:t>
            </a:r>
            <a:r>
              <a:rPr lang="en-US" b="1" dirty="0"/>
              <a:t>Sub </a:t>
            </a:r>
            <a:r>
              <a:rPr lang="en-US" b="1" dirty="0" err="1"/>
              <a:t>BtnGen_Click</a:t>
            </a:r>
            <a:r>
              <a:rPr lang="en-US" b="1" dirty="0"/>
              <a:t>(sender As Object, e </a:t>
            </a:r>
            <a:r>
              <a:rPr lang="en-US" b="1" dirty="0">
                <a:latin typeface="Times New Roman" panose="02020603050405020304" pitchFamily="18" charset="0"/>
                <a:cs typeface="Times New Roman" panose="02020603050405020304" pitchFamily="18" charset="0"/>
              </a:rPr>
              <a:t>As </a:t>
            </a:r>
            <a:r>
              <a:rPr lang="en-US" b="1" dirty="0" err="1">
                <a:latin typeface="Times New Roman" panose="02020603050405020304" pitchFamily="18" charset="0"/>
                <a:cs typeface="Times New Roman" panose="02020603050405020304" pitchFamily="18" charset="0"/>
              </a:rPr>
              <a:t>EventArgs</a:t>
            </a:r>
            <a:r>
              <a:rPr lang="en-US" b="1" dirty="0">
                <a:latin typeface="Times New Roman" panose="02020603050405020304" pitchFamily="18" charset="0"/>
                <a:cs typeface="Times New Roman" panose="02020603050405020304" pitchFamily="18" charset="0"/>
              </a:rPr>
              <a:t>) Handles </a:t>
            </a:r>
            <a:r>
              <a:rPr lang="en-US" b="1" dirty="0" err="1">
                <a:latin typeface="Times New Roman" panose="02020603050405020304" pitchFamily="18" charset="0"/>
                <a:cs typeface="Times New Roman" panose="02020603050405020304" pitchFamily="18" charset="0"/>
              </a:rPr>
              <a:t>BtnGen.Click</a:t>
            </a:r>
            <a:endParaRPr lang="en-US" b="1" dirty="0">
              <a:latin typeface="Times New Roman" panose="02020603050405020304" pitchFamily="18" charset="0"/>
              <a:cs typeface="Times New Roman" panose="02020603050405020304" pitchFamily="18" charset="0"/>
            </a:endParaRPr>
          </a:p>
          <a:p>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LblRnd.Text</a:t>
            </a:r>
            <a:r>
              <a:rPr lang="en-US" b="1" dirty="0">
                <a:latin typeface="Times New Roman" panose="02020603050405020304" pitchFamily="18" charset="0"/>
                <a:cs typeface="Times New Roman" panose="02020603050405020304" pitchFamily="18" charset="0"/>
              </a:rPr>
              <a:t> = </a:t>
            </a:r>
            <a:r>
              <a:rPr lang="en-US" b="1" dirty="0" err="1">
                <a:latin typeface="Times New Roman" panose="02020603050405020304" pitchFamily="18" charset="0"/>
                <a:cs typeface="Times New Roman" panose="02020603050405020304" pitchFamily="18" charset="0"/>
              </a:rPr>
              <a:t>Int</a:t>
            </a:r>
            <a:r>
              <a:rPr lang="en-US" b="1" dirty="0">
                <a:latin typeface="Times New Roman" panose="02020603050405020304" pitchFamily="18" charset="0"/>
                <a:cs typeface="Times New Roman" panose="02020603050405020304" pitchFamily="18" charset="0"/>
              </a:rPr>
              <a:t>(</a:t>
            </a:r>
            <a:r>
              <a:rPr lang="en-US" b="1" dirty="0" err="1">
                <a:latin typeface="Times New Roman" panose="02020603050405020304" pitchFamily="18" charset="0"/>
                <a:cs typeface="Times New Roman" panose="02020603050405020304" pitchFamily="18" charset="0"/>
              </a:rPr>
              <a:t>VBMath.Rnd</a:t>
            </a:r>
            <a:r>
              <a:rPr lang="en-US" b="1" dirty="0">
                <a:latin typeface="Times New Roman" panose="02020603050405020304" pitchFamily="18" charset="0"/>
                <a:cs typeface="Times New Roman" panose="02020603050405020304" pitchFamily="18" charset="0"/>
              </a:rPr>
              <a:t>() * 6) + 1</a:t>
            </a:r>
          </a:p>
          <a:p>
            <a:r>
              <a:rPr lang="en-US" b="1" dirty="0">
                <a:latin typeface="Times New Roman" panose="02020603050405020304" pitchFamily="18" charset="0"/>
                <a:cs typeface="Times New Roman" panose="02020603050405020304" pitchFamily="18" charset="0"/>
              </a:rPr>
              <a:t>End Sub</a:t>
            </a:r>
          </a:p>
          <a:p>
            <a:pPr marL="342900" indent="-342900" fontAlgn="base">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Notice that the </a:t>
            </a:r>
            <a:r>
              <a:rPr lang="en-US" sz="2200" dirty="0" err="1">
                <a:latin typeface="Times New Roman" panose="02020603050405020304" pitchFamily="18" charset="0"/>
                <a:cs typeface="Times New Roman" panose="02020603050405020304" pitchFamily="18" charset="0"/>
              </a:rPr>
              <a:t>Rnd</a:t>
            </a:r>
            <a:r>
              <a:rPr lang="en-US" sz="2200" dirty="0">
                <a:latin typeface="Times New Roman" panose="02020603050405020304" pitchFamily="18" charset="0"/>
                <a:cs typeface="Times New Roman" panose="02020603050405020304" pitchFamily="18" charset="0"/>
              </a:rPr>
              <a:t>() function belongs to the </a:t>
            </a:r>
            <a:r>
              <a:rPr lang="en-US" sz="2200" dirty="0" err="1">
                <a:latin typeface="Times New Roman" panose="02020603050405020304" pitchFamily="18" charset="0"/>
                <a:cs typeface="Times New Roman" panose="02020603050405020304" pitchFamily="18" charset="0"/>
              </a:rPr>
              <a:t>VBMath</a:t>
            </a:r>
            <a:r>
              <a:rPr lang="en-US" sz="2200" dirty="0">
                <a:latin typeface="Times New Roman" panose="02020603050405020304" pitchFamily="18" charset="0"/>
                <a:cs typeface="Times New Roman" panose="02020603050405020304" pitchFamily="18" charset="0"/>
              </a:rPr>
              <a:t> class in Visual Basic 2013. This is different from Visual Basic 2012, where you can omit the </a:t>
            </a:r>
            <a:r>
              <a:rPr lang="en-US" sz="2200" dirty="0" err="1">
                <a:latin typeface="Times New Roman" panose="02020603050405020304" pitchFamily="18" charset="0"/>
                <a:cs typeface="Times New Roman" panose="02020603050405020304" pitchFamily="18" charset="0"/>
              </a:rPr>
              <a:t>VBMath</a:t>
            </a:r>
            <a:r>
              <a:rPr lang="en-US" sz="2200" dirty="0">
                <a:latin typeface="Times New Roman" panose="02020603050405020304" pitchFamily="18" charset="0"/>
                <a:cs typeface="Times New Roman" panose="02020603050405020304" pitchFamily="18" charset="0"/>
              </a:rPr>
              <a:t> keyword.</a:t>
            </a:r>
          </a:p>
          <a:p>
            <a:pPr marL="342900" indent="-342900" fontAlgn="base">
              <a:buFont typeface="Arial" panose="020B0604020202020204" pitchFamily="34" charset="0"/>
              <a:buChar char="•"/>
            </a:pPr>
            <a:r>
              <a:rPr lang="en-US" sz="2200" dirty="0">
                <a:latin typeface="Times New Roman" panose="02020603050405020304" pitchFamily="18" charset="0"/>
                <a:cs typeface="Times New Roman" panose="02020603050405020304" pitchFamily="18" charset="0"/>
              </a:rPr>
              <a:t>In this example, </a:t>
            </a:r>
            <a:r>
              <a:rPr lang="en-US" sz="2200" dirty="0" err="1">
                <a:latin typeface="Times New Roman" panose="02020603050405020304" pitchFamily="18" charset="0"/>
                <a:cs typeface="Times New Roman" panose="02020603050405020304" pitchFamily="18" charset="0"/>
              </a:rPr>
              <a:t>Int</a:t>
            </a:r>
            <a:r>
              <a:rPr lang="en-US" sz="2200" dirty="0">
                <a:latin typeface="Times New Roman" panose="02020603050405020304" pitchFamily="18" charset="0"/>
                <a:cs typeface="Times New Roman" panose="02020603050405020304" pitchFamily="18" charset="0"/>
              </a:rPr>
              <a:t>(</a:t>
            </a:r>
            <a:r>
              <a:rPr lang="en-US" sz="2200" dirty="0" err="1">
                <a:latin typeface="Times New Roman" panose="02020603050405020304" pitchFamily="18" charset="0"/>
                <a:cs typeface="Times New Roman" panose="02020603050405020304" pitchFamily="18" charset="0"/>
              </a:rPr>
              <a:t>Rnd</a:t>
            </a:r>
            <a:r>
              <a:rPr lang="en-US" sz="2200" dirty="0">
                <a:latin typeface="Times New Roman" panose="02020603050405020304" pitchFamily="18" charset="0"/>
                <a:cs typeface="Times New Roman" panose="02020603050405020304" pitchFamily="18" charset="0"/>
              </a:rPr>
              <a:t>*6) will generate a random integer between 0 and 5. The function </a:t>
            </a:r>
            <a:r>
              <a:rPr lang="en-US" sz="2200" dirty="0" err="1">
                <a:latin typeface="Times New Roman" panose="02020603050405020304" pitchFamily="18" charset="0"/>
                <a:cs typeface="Times New Roman" panose="02020603050405020304" pitchFamily="18" charset="0"/>
              </a:rPr>
              <a:t>Int</a:t>
            </a:r>
            <a:r>
              <a:rPr lang="en-US" sz="2200" dirty="0">
                <a:latin typeface="Times New Roman" panose="02020603050405020304" pitchFamily="18" charset="0"/>
                <a:cs typeface="Times New Roman" panose="02020603050405020304" pitchFamily="18" charset="0"/>
              </a:rPr>
              <a:t> truncates the decimal part of the random number and returns an integer. After adding 1, you will get a random number between 1 and 6 every time you click the command button. For example, let say the random number generated is 0.98, after multiplying it by 6, it becomes 5.88, and using the integer function </a:t>
            </a:r>
            <a:r>
              <a:rPr lang="en-US" sz="2200" dirty="0" err="1">
                <a:latin typeface="Times New Roman" panose="02020603050405020304" pitchFamily="18" charset="0"/>
                <a:cs typeface="Times New Roman" panose="02020603050405020304" pitchFamily="18" charset="0"/>
              </a:rPr>
              <a:t>Int</a:t>
            </a:r>
            <a:r>
              <a:rPr lang="en-US" sz="2200" dirty="0">
                <a:latin typeface="Times New Roman" panose="02020603050405020304" pitchFamily="18" charset="0"/>
                <a:cs typeface="Times New Roman" panose="02020603050405020304" pitchFamily="18" charset="0"/>
              </a:rPr>
              <a:t>(5.88) will convert the number to 5; and after adding 1 you will get 6.</a:t>
            </a:r>
          </a:p>
        </p:txBody>
      </p:sp>
    </p:spTree>
    <p:extLst>
      <p:ext uri="{BB962C8B-B14F-4D97-AF65-F5344CB8AC3E}">
        <p14:creationId xmlns:p14="http://schemas.microsoft.com/office/powerpoint/2010/main" val="2241808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7" y="-62345"/>
            <a:ext cx="9144000" cy="6858000"/>
          </a:xfrm>
          <a:prstGeom prst="rect">
            <a:avLst/>
          </a:prstGeom>
        </p:spPr>
      </p:pic>
      <p:sp>
        <p:nvSpPr>
          <p:cNvPr id="2" name="Title 1"/>
          <p:cNvSpPr>
            <a:spLocks noGrp="1"/>
          </p:cNvSpPr>
          <p:nvPr>
            <p:ph type="ctrTitle"/>
          </p:nvPr>
        </p:nvSpPr>
        <p:spPr>
          <a:xfrm>
            <a:off x="1233055" y="1143000"/>
            <a:ext cx="7904018" cy="914400"/>
          </a:xfrm>
        </p:spPr>
        <p:txBody>
          <a:bodyPr/>
          <a:lstStyle/>
          <a:p>
            <a:r>
              <a:rPr lang="en-US" dirty="0" smtClean="0"/>
              <a:t>Results</a:t>
            </a:r>
            <a:endParaRPr lang="en-US" dirty="0"/>
          </a:p>
        </p:txBody>
      </p:sp>
      <p:sp>
        <p:nvSpPr>
          <p:cNvPr id="3" name="Subtitle 2"/>
          <p:cNvSpPr>
            <a:spLocks noGrp="1"/>
          </p:cNvSpPr>
          <p:nvPr>
            <p:ph type="subTitle" idx="1"/>
          </p:nvPr>
        </p:nvSpPr>
        <p:spPr>
          <a:xfrm>
            <a:off x="1257300" y="6373091"/>
            <a:ext cx="7886700" cy="457200"/>
          </a:xfrm>
        </p:spPr>
        <p:txBody>
          <a:bodyPr>
            <a:normAutofit fontScale="47500" lnSpcReduction="20000"/>
          </a:bodyPr>
          <a:lstStyle/>
          <a:p>
            <a:pPr algn="l" fontAlgn="base"/>
            <a:r>
              <a:rPr lang="en-US" b="1" dirty="0">
                <a:solidFill>
                  <a:schemeClr val="tx1"/>
                </a:solidFill>
                <a:latin typeface="Times New Roman" panose="02020603050405020304" pitchFamily="18" charset="0"/>
                <a:cs typeface="Times New Roman" panose="02020603050405020304" pitchFamily="18" charset="0"/>
              </a:rPr>
              <a:t>*We shall learn how to create an animated dice using a Timer control in later lesson</a:t>
            </a:r>
          </a:p>
        </p:txBody>
      </p:sp>
      <p:pic>
        <p:nvPicPr>
          <p:cNvPr id="5" name="Picture 4" descr="vb2013_figure18.5">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362201"/>
            <a:ext cx="2819400" cy="3428998"/>
          </a:xfrm>
          <a:prstGeom prst="rect">
            <a:avLst/>
          </a:prstGeom>
          <a:noFill/>
          <a:ln>
            <a:noFill/>
          </a:ln>
        </p:spPr>
      </p:pic>
    </p:spTree>
    <p:extLst>
      <p:ext uri="{BB962C8B-B14F-4D97-AF65-F5344CB8AC3E}">
        <p14:creationId xmlns:p14="http://schemas.microsoft.com/office/powerpoint/2010/main" val="781384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6858000"/>
          </a:xfrm>
          <a:prstGeom prst="rect">
            <a:avLst/>
          </a:prstGeom>
        </p:spPr>
      </p:pic>
      <p:sp>
        <p:nvSpPr>
          <p:cNvPr id="2" name="Title 1"/>
          <p:cNvSpPr>
            <a:spLocks noGrp="1"/>
          </p:cNvSpPr>
          <p:nvPr>
            <p:ph type="ctrTitle"/>
          </p:nvPr>
        </p:nvSpPr>
        <p:spPr>
          <a:xfrm>
            <a:off x="1170709" y="1066800"/>
            <a:ext cx="7904018" cy="685800"/>
          </a:xfrm>
        </p:spPr>
        <p:txBody>
          <a:bodyPr>
            <a:normAutofit fontScale="90000"/>
          </a:bodyPr>
          <a:lstStyle/>
          <a:p>
            <a:r>
              <a:rPr lang="en-US" b="1" dirty="0"/>
              <a:t>The Round Function</a:t>
            </a:r>
            <a:endParaRPr lang="en-US" dirty="0"/>
          </a:p>
        </p:txBody>
      </p:sp>
      <p:sp>
        <p:nvSpPr>
          <p:cNvPr id="3" name="Subtitle 2"/>
          <p:cNvSpPr>
            <a:spLocks noGrp="1"/>
          </p:cNvSpPr>
          <p:nvPr>
            <p:ph type="subTitle" idx="1"/>
          </p:nvPr>
        </p:nvSpPr>
        <p:spPr>
          <a:xfrm>
            <a:off x="1143000" y="1752600"/>
            <a:ext cx="8001000" cy="3048000"/>
          </a:xfrm>
        </p:spPr>
        <p:txBody>
          <a:bodyPr>
            <a:normAutofit fontScale="70000" lnSpcReduction="2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The Round function is the function that rounds up a number to a certain number of decimal places. The Format is Round (n, m) which means to round a number n to m decimal places. For example, </a:t>
            </a:r>
            <a:r>
              <a:rPr lang="en-US" dirty="0" err="1">
                <a:solidFill>
                  <a:schemeClr val="tx1"/>
                </a:solidFill>
                <a:latin typeface="Times New Roman" panose="02020603050405020304" pitchFamily="18" charset="0"/>
                <a:cs typeface="Times New Roman" panose="02020603050405020304" pitchFamily="18" charset="0"/>
              </a:rPr>
              <a:t>Math.Round</a:t>
            </a:r>
            <a:r>
              <a:rPr lang="en-US" dirty="0">
                <a:solidFill>
                  <a:schemeClr val="tx1"/>
                </a:solidFill>
                <a:latin typeface="Times New Roman" panose="02020603050405020304" pitchFamily="18" charset="0"/>
                <a:cs typeface="Times New Roman" panose="02020603050405020304" pitchFamily="18" charset="0"/>
              </a:rPr>
              <a:t> (7.2567, 2) =</a:t>
            </a:r>
            <a:r>
              <a:rPr lang="en-US" dirty="0" smtClean="0">
                <a:solidFill>
                  <a:schemeClr val="tx1"/>
                </a:solidFill>
                <a:latin typeface="Times New Roman" panose="02020603050405020304" pitchFamily="18" charset="0"/>
                <a:cs typeface="Times New Roman" panose="02020603050405020304" pitchFamily="18" charset="0"/>
              </a:rPr>
              <a:t>7.26</a:t>
            </a:r>
          </a:p>
          <a:p>
            <a:pPr algn="l" fontAlgn="base"/>
            <a:r>
              <a:rPr lang="en-US" b="1" dirty="0">
                <a:solidFill>
                  <a:schemeClr val="tx1"/>
                </a:solidFill>
                <a:latin typeface="Times New Roman" panose="02020603050405020304" pitchFamily="18" charset="0"/>
                <a:cs typeface="Times New Roman" panose="02020603050405020304" pitchFamily="18" charset="0"/>
              </a:rPr>
              <a:t>Example </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Private Sub Button1_Click(sender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Button1.Click</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a:t>
            </a:r>
            <a:r>
              <a:rPr lang="en-US" b="1" dirty="0" err="1" smtClean="0">
                <a:solidFill>
                  <a:schemeClr val="tx1"/>
                </a:solidFill>
                <a:latin typeface="Times New Roman" panose="02020603050405020304" pitchFamily="18" charset="0"/>
                <a:cs typeface="Times New Roman" panose="02020603050405020304" pitchFamily="18" charset="0"/>
              </a:rPr>
              <a:t>.Text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Math.Round</a:t>
            </a:r>
            <a:r>
              <a:rPr lang="en-US" b="1" dirty="0">
                <a:solidFill>
                  <a:schemeClr val="tx1"/>
                </a:solidFill>
                <a:latin typeface="Times New Roman" panose="02020603050405020304" pitchFamily="18" charset="0"/>
                <a:cs typeface="Times New Roman" panose="02020603050405020304" pitchFamily="18" charset="0"/>
              </a:rPr>
              <a:t>(Val(TextBox1.Text), 2)</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algn="l" fontAlgn="base"/>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256659"/>
            <a:ext cx="3886201" cy="2601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45052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lstStyle/>
          <a:p>
            <a:r>
              <a:rPr lang="en-US" dirty="0" smtClean="0"/>
              <a:t>UNIT 7</a:t>
            </a:r>
            <a:endParaRPr lang="en-US" dirty="0"/>
          </a:p>
        </p:txBody>
      </p:sp>
      <p:sp>
        <p:nvSpPr>
          <p:cNvPr id="3" name="Subtitle 2"/>
          <p:cNvSpPr>
            <a:spLocks noGrp="1"/>
          </p:cNvSpPr>
          <p:nvPr>
            <p:ph type="subTitle" idx="1"/>
          </p:nvPr>
        </p:nvSpPr>
        <p:spPr>
          <a:xfrm>
            <a:off x="990600" y="3657600"/>
            <a:ext cx="8153400" cy="3138055"/>
          </a:xfrm>
        </p:spPr>
        <p:txBody>
          <a:bodyPr/>
          <a:lstStyle/>
          <a:p>
            <a:r>
              <a:rPr lang="en-US" b="1" dirty="0" smtClean="0">
                <a:solidFill>
                  <a:schemeClr val="tx1"/>
                </a:solidFill>
                <a:latin typeface="Times New Roman" panose="02020603050405020304" pitchFamily="18" charset="0"/>
                <a:cs typeface="Times New Roman" panose="02020603050405020304" pitchFamily="18" charset="0"/>
              </a:rPr>
              <a:t>Lesson 19</a:t>
            </a:r>
          </a:p>
          <a:p>
            <a:r>
              <a:rPr lang="en-US" b="1" dirty="0" smtClean="0">
                <a:solidFill>
                  <a:schemeClr val="tx1"/>
                </a:solidFill>
                <a:latin typeface="Times New Roman" panose="02020603050405020304" pitchFamily="18" charset="0"/>
                <a:cs typeface="Times New Roman" panose="02020603050405020304" pitchFamily="18" charset="0"/>
              </a:rPr>
              <a:t>Format Function</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5825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524000"/>
            <a:ext cx="7904018" cy="1470025"/>
          </a:xfrm>
        </p:spPr>
        <p:txBody>
          <a:bodyPr/>
          <a:lstStyle/>
          <a:p>
            <a:r>
              <a:rPr lang="en-US" dirty="0" smtClean="0"/>
              <a:t>Format Function</a:t>
            </a:r>
            <a:endParaRPr lang="en-US" dirty="0"/>
          </a:p>
        </p:txBody>
      </p:sp>
      <p:sp>
        <p:nvSpPr>
          <p:cNvPr id="3" name="Subtitle 2"/>
          <p:cNvSpPr>
            <a:spLocks noGrp="1"/>
          </p:cNvSpPr>
          <p:nvPr>
            <p:ph type="subTitle" idx="1"/>
          </p:nvPr>
        </p:nvSpPr>
        <p:spPr>
          <a:xfrm>
            <a:off x="1295400" y="3401291"/>
            <a:ext cx="7848600" cy="2313709"/>
          </a:xfrm>
        </p:spPr>
        <p:txBody>
          <a:bodyPr/>
          <a:lstStyle/>
          <a:p>
            <a:pPr algn="l"/>
            <a:r>
              <a:rPr lang="en-US" dirty="0">
                <a:solidFill>
                  <a:schemeClr val="tx1"/>
                </a:solidFill>
                <a:latin typeface="Times New Roman" panose="02020603050405020304" pitchFamily="18" charset="0"/>
                <a:cs typeface="Times New Roman" panose="02020603050405020304" pitchFamily="18" charset="0"/>
              </a:rPr>
              <a:t>The Format function is used to display numbers as well as date and time in various formats.</a:t>
            </a:r>
          </a:p>
          <a:p>
            <a:endParaRPr lang="en-US" dirty="0"/>
          </a:p>
        </p:txBody>
      </p:sp>
    </p:spTree>
    <p:extLst>
      <p:ext uri="{BB962C8B-B14F-4D97-AF65-F5344CB8AC3E}">
        <p14:creationId xmlns:p14="http://schemas.microsoft.com/office/powerpoint/2010/main" val="22070138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685800"/>
          </a:xfrm>
        </p:spPr>
        <p:txBody>
          <a:bodyPr>
            <a:normAutofit fontScale="90000"/>
          </a:bodyPr>
          <a:lstStyle/>
          <a:p>
            <a:r>
              <a:rPr lang="en-US" b="1" dirty="0"/>
              <a:t>Format function for </a:t>
            </a:r>
            <a:r>
              <a:rPr lang="en-US" b="1" dirty="0" smtClean="0"/>
              <a:t>Numbers</a:t>
            </a:r>
            <a:endParaRPr lang="en-US" dirty="0"/>
          </a:p>
        </p:txBody>
      </p:sp>
      <p:sp>
        <p:nvSpPr>
          <p:cNvPr id="3" name="Subtitle 2"/>
          <p:cNvSpPr>
            <a:spLocks noGrp="1"/>
          </p:cNvSpPr>
          <p:nvPr>
            <p:ph type="subTitle" idx="1"/>
          </p:nvPr>
        </p:nvSpPr>
        <p:spPr>
          <a:xfrm>
            <a:off x="1219200" y="2286000"/>
            <a:ext cx="7924800" cy="4572000"/>
          </a:xfrm>
        </p:spPr>
        <p:txBody>
          <a:bodyPr>
            <a:normAutofit/>
          </a:bodyPr>
          <a:lstStyle/>
          <a:p>
            <a:pPr algn="l"/>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two types of Format functions for numbers; one of them is the built-in format function while another one is defined by the user.</a:t>
            </a:r>
            <a:br>
              <a:rPr lang="en-US"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Built-in </a:t>
            </a:r>
            <a:r>
              <a:rPr lang="en-US" b="1" dirty="0">
                <a:solidFill>
                  <a:schemeClr val="tx1"/>
                </a:solidFill>
                <a:latin typeface="Times New Roman" panose="02020603050405020304" pitchFamily="18" charset="0"/>
                <a:cs typeface="Times New Roman" panose="02020603050405020304" pitchFamily="18" charset="0"/>
              </a:rPr>
              <a:t>Format function for Numbers</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The syntax of a built-in Format function is</a:t>
            </a:r>
          </a:p>
          <a:p>
            <a:pPr algn="l"/>
            <a:r>
              <a:rPr lang="en-US" b="1" dirty="0">
                <a:solidFill>
                  <a:schemeClr val="tx1"/>
                </a:solidFill>
                <a:latin typeface="Times New Roman" panose="02020603050405020304" pitchFamily="18" charset="0"/>
                <a:cs typeface="Times New Roman" panose="02020603050405020304" pitchFamily="18" charset="0"/>
              </a:rPr>
              <a:t>Format (n, “style argument”)</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where n is a number</a:t>
            </a:r>
            <a:r>
              <a:rPr lang="en-US" dirty="0"/>
              <a:t>.</a:t>
            </a:r>
          </a:p>
          <a:p>
            <a:endParaRPr lang="en-US" dirty="0"/>
          </a:p>
        </p:txBody>
      </p:sp>
    </p:spTree>
    <p:extLst>
      <p:ext uri="{BB962C8B-B14F-4D97-AF65-F5344CB8AC3E}">
        <p14:creationId xmlns:p14="http://schemas.microsoft.com/office/powerpoint/2010/main" val="2832629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143001"/>
            <a:ext cx="7904018" cy="1219200"/>
          </a:xfrm>
        </p:spPr>
        <p:txBody>
          <a:bodyPr>
            <a:normAutofit fontScale="90000"/>
          </a:bodyPr>
          <a:lstStyle/>
          <a:p>
            <a:r>
              <a:rPr lang="en-US" dirty="0"/>
              <a:t>The list of style arguments in Visual Basic 2013 </a:t>
            </a:r>
          </a:p>
        </p:txBody>
      </p:sp>
      <p:sp>
        <p:nvSpPr>
          <p:cNvPr id="3" name="Subtitle 2"/>
          <p:cNvSpPr>
            <a:spLocks noGrp="1"/>
          </p:cNvSpPr>
          <p:nvPr>
            <p:ph type="subTitle" idx="1"/>
          </p:nvPr>
        </p:nvSpPr>
        <p:spPr>
          <a:xfrm>
            <a:off x="2133600" y="3962400"/>
            <a:ext cx="6400800" cy="1752600"/>
          </a:xfrm>
        </p:spPr>
        <p:txBody>
          <a:bodyPr/>
          <a:lstStyle/>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813932"/>
              </p:ext>
            </p:extLst>
          </p:nvPr>
        </p:nvGraphicFramePr>
        <p:xfrm>
          <a:off x="1115291" y="2407726"/>
          <a:ext cx="8001000" cy="4450274"/>
        </p:xfrm>
        <a:graphic>
          <a:graphicData uri="http://schemas.openxmlformats.org/drawingml/2006/table">
            <a:tbl>
              <a:tblPr firstRow="1" firstCol="1" bandRow="1">
                <a:tableStyleId>{5C22544A-7EE6-4342-B048-85BDC9FD1C3A}</a:tableStyleId>
              </a:tblPr>
              <a:tblGrid>
                <a:gridCol w="3430544"/>
                <a:gridCol w="2285228"/>
                <a:gridCol w="2285228"/>
              </a:tblGrid>
              <a:tr h="593155">
                <a:tc>
                  <a:txBody>
                    <a:bodyPr/>
                    <a:lstStyle/>
                    <a:p>
                      <a:pPr marL="0" marR="0">
                        <a:lnSpc>
                          <a:spcPct val="200000"/>
                        </a:lnSpc>
                        <a:spcBef>
                          <a:spcPts val="0"/>
                        </a:spcBef>
                        <a:spcAft>
                          <a:spcPts val="0"/>
                        </a:spcAft>
                      </a:pPr>
                      <a:r>
                        <a:rPr lang="en-US" sz="1100" cap="all" dirty="0">
                          <a:effectLst/>
                        </a:rPr>
                        <a:t>STYLE ARGUMENT</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100" cap="all" dirty="0">
                          <a:effectLst/>
                        </a:rPr>
                        <a:t>EXPLANATION</a:t>
                      </a:r>
                      <a:endParaRPr lang="en-US" sz="1100"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100" cap="all">
                          <a:effectLst/>
                        </a:rPr>
                        <a:t>EXAMPLE</a:t>
                      </a:r>
                      <a:endParaRPr lang="en-US" sz="1100">
                        <a:effectLst/>
                        <a:latin typeface="Calibri"/>
                        <a:ea typeface="Calibri"/>
                        <a:cs typeface="Times New Roman"/>
                      </a:endParaRPr>
                    </a:p>
                  </a:txBody>
                  <a:tcPr marL="0" marR="0" marT="0" marB="0" anchor="b"/>
                </a:tc>
              </a:tr>
              <a:tr h="543236">
                <a:tc>
                  <a:txBody>
                    <a:bodyPr/>
                    <a:lstStyle/>
                    <a:p>
                      <a:pPr marL="0" marR="0">
                        <a:lnSpc>
                          <a:spcPct val="115000"/>
                        </a:lnSpc>
                        <a:spcBef>
                          <a:spcPts val="0"/>
                        </a:spcBef>
                        <a:spcAft>
                          <a:spcPts val="0"/>
                        </a:spcAft>
                      </a:pPr>
                      <a:r>
                        <a:rPr lang="en-US" sz="1100">
                          <a:effectLst/>
                        </a:rPr>
                        <a:t>General Number</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To display the number without having separators between thousands.</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Format(8972.234, “General Number”)=8972.234</a:t>
                      </a:r>
                      <a:endParaRPr lang="en-US" sz="1100">
                        <a:effectLst/>
                        <a:latin typeface="Calibri"/>
                        <a:ea typeface="Calibri"/>
                        <a:cs typeface="Times New Roman"/>
                      </a:endParaRPr>
                    </a:p>
                  </a:txBody>
                  <a:tcPr marL="0" marR="28392" marT="17035" marB="17035" anchor="b"/>
                </a:tc>
              </a:tr>
              <a:tr h="780932">
                <a:tc>
                  <a:txBody>
                    <a:bodyPr/>
                    <a:lstStyle/>
                    <a:p>
                      <a:pPr marL="0" marR="0">
                        <a:lnSpc>
                          <a:spcPct val="115000"/>
                        </a:lnSpc>
                        <a:spcBef>
                          <a:spcPts val="0"/>
                        </a:spcBef>
                        <a:spcAft>
                          <a:spcPts val="0"/>
                        </a:spcAft>
                      </a:pPr>
                      <a:r>
                        <a:rPr lang="en-US" sz="1100">
                          <a:effectLst/>
                        </a:rPr>
                        <a:t>Fixed</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To display the number without having separators between thousands and rounds it up to two decimal places.</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Format(8972.2, “Fixed”)=8972.23</a:t>
                      </a:r>
                      <a:endParaRPr lang="en-US" sz="1100">
                        <a:effectLst/>
                        <a:latin typeface="Calibri"/>
                        <a:ea typeface="Calibri"/>
                        <a:cs typeface="Times New Roman"/>
                      </a:endParaRPr>
                    </a:p>
                  </a:txBody>
                  <a:tcPr marL="0" marR="28392" marT="17035" marB="17035" anchor="b"/>
                </a:tc>
              </a:tr>
              <a:tr h="828470">
                <a:tc>
                  <a:txBody>
                    <a:bodyPr/>
                    <a:lstStyle/>
                    <a:p>
                      <a:pPr marL="0" marR="0">
                        <a:lnSpc>
                          <a:spcPct val="115000"/>
                        </a:lnSpc>
                        <a:spcBef>
                          <a:spcPts val="0"/>
                        </a:spcBef>
                        <a:spcAft>
                          <a:spcPts val="0"/>
                        </a:spcAft>
                      </a:pPr>
                      <a:r>
                        <a:rPr lang="en-US" sz="1100">
                          <a:effectLst/>
                        </a:rPr>
                        <a:t>Standard</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To display the number with separators or separators between thousands and rounds it up to two decimal places.</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Format(6648972.265, “Standard”)= 6,648,972.27</a:t>
                      </a:r>
                      <a:endParaRPr lang="en-US" sz="1100">
                        <a:effectLst/>
                        <a:latin typeface="Calibri"/>
                        <a:ea typeface="Calibri"/>
                        <a:cs typeface="Times New Roman"/>
                      </a:endParaRPr>
                    </a:p>
                  </a:txBody>
                  <a:tcPr marL="0" marR="28392" marT="17035" marB="17035" anchor="b"/>
                </a:tc>
              </a:tr>
              <a:tr h="971088">
                <a:tc>
                  <a:txBody>
                    <a:bodyPr/>
                    <a:lstStyle/>
                    <a:p>
                      <a:pPr marL="0" marR="0">
                        <a:lnSpc>
                          <a:spcPct val="115000"/>
                        </a:lnSpc>
                        <a:spcBef>
                          <a:spcPts val="0"/>
                        </a:spcBef>
                        <a:spcAft>
                          <a:spcPts val="0"/>
                        </a:spcAft>
                      </a:pPr>
                      <a:r>
                        <a:rPr lang="en-US" sz="1100" dirty="0">
                          <a:effectLst/>
                        </a:rPr>
                        <a:t>Currency</a:t>
                      </a:r>
                      <a:endParaRPr lang="en-US" sz="1100" dirty="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To display the number with the dollar sign in front, has separators between thousands as well as rounding it up to two decimal places.</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dirty="0">
                          <a:effectLst/>
                        </a:rPr>
                        <a:t>Format(6648972.265, “Currency”)= $6,648,972.27</a:t>
                      </a:r>
                      <a:endParaRPr lang="en-US" sz="1100" dirty="0">
                        <a:effectLst/>
                        <a:latin typeface="Calibri"/>
                        <a:ea typeface="Calibri"/>
                        <a:cs typeface="Times New Roman"/>
                      </a:endParaRPr>
                    </a:p>
                  </a:txBody>
                  <a:tcPr marL="0" marR="28392" marT="17035" marB="17035" anchor="b"/>
                </a:tc>
              </a:tr>
              <a:tr h="733393">
                <a:tc>
                  <a:txBody>
                    <a:bodyPr/>
                    <a:lstStyle/>
                    <a:p>
                      <a:pPr marL="0" marR="0">
                        <a:lnSpc>
                          <a:spcPct val="115000"/>
                        </a:lnSpc>
                        <a:spcBef>
                          <a:spcPts val="0"/>
                        </a:spcBef>
                        <a:spcAft>
                          <a:spcPts val="0"/>
                        </a:spcAft>
                      </a:pPr>
                      <a:r>
                        <a:rPr lang="en-US" sz="1100">
                          <a:effectLst/>
                        </a:rPr>
                        <a:t>Percent</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a:effectLst/>
                        </a:rPr>
                        <a:t>Converts the number to the percentage form and displays a % sign and rounds it up to two decimal places.</a:t>
                      </a:r>
                      <a:endParaRPr lang="en-US" sz="1100">
                        <a:effectLst/>
                        <a:latin typeface="Calibri"/>
                        <a:ea typeface="Calibri"/>
                        <a:cs typeface="Times New Roman"/>
                      </a:endParaRPr>
                    </a:p>
                  </a:txBody>
                  <a:tcPr marL="0" marR="28392" marT="17035" marB="17035" anchor="b"/>
                </a:tc>
                <a:tc>
                  <a:txBody>
                    <a:bodyPr/>
                    <a:lstStyle/>
                    <a:p>
                      <a:pPr marL="0" marR="0">
                        <a:lnSpc>
                          <a:spcPct val="115000"/>
                        </a:lnSpc>
                        <a:spcBef>
                          <a:spcPts val="0"/>
                        </a:spcBef>
                        <a:spcAft>
                          <a:spcPts val="0"/>
                        </a:spcAft>
                      </a:pPr>
                      <a:r>
                        <a:rPr lang="en-US" sz="1100" dirty="0">
                          <a:effectLst/>
                        </a:rPr>
                        <a:t>Format(0.56324, “Percent”)=56.32 %</a:t>
                      </a:r>
                      <a:endParaRPr lang="en-US" sz="1100" dirty="0">
                        <a:effectLst/>
                        <a:latin typeface="Calibri"/>
                        <a:ea typeface="Calibri"/>
                        <a:cs typeface="Times New Roman"/>
                      </a:endParaRPr>
                    </a:p>
                  </a:txBody>
                  <a:tcPr marL="0" marR="28392" marT="17035" marB="17035" anchor="b"/>
                </a:tc>
              </a:tr>
            </a:tbl>
          </a:graphicData>
        </a:graphic>
      </p:graphicFrame>
    </p:spTree>
    <p:extLst>
      <p:ext uri="{BB962C8B-B14F-4D97-AF65-F5344CB8AC3E}">
        <p14:creationId xmlns:p14="http://schemas.microsoft.com/office/powerpoint/2010/main" val="521654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12273" y="1219200"/>
            <a:ext cx="7904018" cy="762000"/>
          </a:xfrm>
        </p:spPr>
        <p:txBody>
          <a:bodyPr>
            <a:normAutofit/>
          </a:bodyPr>
          <a:lstStyle/>
          <a:p>
            <a:r>
              <a:rPr lang="en-US" b="1" dirty="0" smtClean="0"/>
              <a:t>Example</a:t>
            </a:r>
            <a:endParaRPr lang="en-US" dirty="0"/>
          </a:p>
        </p:txBody>
      </p:sp>
      <p:sp>
        <p:nvSpPr>
          <p:cNvPr id="3" name="Subtitle 2"/>
          <p:cNvSpPr>
            <a:spLocks noGrp="1"/>
          </p:cNvSpPr>
          <p:nvPr>
            <p:ph type="subTitle" idx="1"/>
          </p:nvPr>
        </p:nvSpPr>
        <p:spPr>
          <a:xfrm>
            <a:off x="990600" y="1981200"/>
            <a:ext cx="8153400" cy="3581400"/>
          </a:xfrm>
        </p:spPr>
        <p:txBody>
          <a:bodyPr>
            <a:normAutofit/>
          </a:bodyPr>
          <a:lstStyle/>
          <a:p>
            <a:pPr algn="l"/>
            <a:r>
              <a:rPr lang="en-US" sz="2600" b="1" dirty="0" smtClean="0">
                <a:solidFill>
                  <a:schemeClr val="tx1"/>
                </a:solidFill>
                <a:latin typeface="Times New Roman" panose="02020603050405020304" pitchFamily="18" charset="0"/>
                <a:cs typeface="Times New Roman" panose="02020603050405020304" pitchFamily="18" charset="0"/>
              </a:rPr>
              <a:t>Private </a:t>
            </a:r>
            <a:r>
              <a:rPr lang="en-US" sz="2600" b="1" dirty="0">
                <a:solidFill>
                  <a:schemeClr val="tx1"/>
                </a:solidFill>
                <a:latin typeface="Times New Roman" panose="02020603050405020304" pitchFamily="18" charset="0"/>
                <a:cs typeface="Times New Roman" panose="02020603050405020304" pitchFamily="18" charset="0"/>
              </a:rPr>
              <a:t>Sub </a:t>
            </a:r>
            <a:r>
              <a:rPr lang="en-US" sz="2600" b="1" dirty="0" err="1">
                <a:solidFill>
                  <a:schemeClr val="tx1"/>
                </a:solidFill>
                <a:latin typeface="Times New Roman" panose="02020603050405020304" pitchFamily="18" charset="0"/>
                <a:cs typeface="Times New Roman" panose="02020603050405020304" pitchFamily="18" charset="0"/>
              </a:rPr>
              <a:t>BtnFormat_Click</a:t>
            </a:r>
            <a:r>
              <a:rPr lang="en-US" sz="2600" b="1" dirty="0">
                <a:solidFill>
                  <a:schemeClr val="tx1"/>
                </a:solidFill>
                <a:latin typeface="Times New Roman" panose="02020603050405020304" pitchFamily="18" charset="0"/>
                <a:cs typeface="Times New Roman" panose="02020603050405020304" pitchFamily="18" charset="0"/>
              </a:rPr>
              <a:t>(sender As Object, e As </a:t>
            </a:r>
            <a:r>
              <a:rPr lang="en-US" sz="2600" b="1" dirty="0" err="1">
                <a:solidFill>
                  <a:schemeClr val="tx1"/>
                </a:solidFill>
                <a:latin typeface="Times New Roman" panose="02020603050405020304" pitchFamily="18" charset="0"/>
                <a:cs typeface="Times New Roman" panose="02020603050405020304" pitchFamily="18" charset="0"/>
              </a:rPr>
              <a:t>EventArgs</a:t>
            </a:r>
            <a:r>
              <a:rPr lang="en-US" sz="2600" b="1" dirty="0">
                <a:solidFill>
                  <a:schemeClr val="tx1"/>
                </a:solidFill>
                <a:latin typeface="Times New Roman" panose="02020603050405020304" pitchFamily="18" charset="0"/>
                <a:cs typeface="Times New Roman" panose="02020603050405020304" pitchFamily="18" charset="0"/>
              </a:rPr>
              <a:t>) Handles </a:t>
            </a:r>
            <a:r>
              <a:rPr lang="en-US" sz="2600" b="1" dirty="0" err="1">
                <a:solidFill>
                  <a:schemeClr val="tx1"/>
                </a:solidFill>
                <a:latin typeface="Times New Roman" panose="02020603050405020304" pitchFamily="18" charset="0"/>
                <a:cs typeface="Times New Roman" panose="02020603050405020304" pitchFamily="18" charset="0"/>
              </a:rPr>
              <a:t>BtnFormat.Click</a:t>
            </a:r>
            <a:endParaRPr lang="en-US" sz="2600" b="1" dirty="0">
              <a:solidFill>
                <a:schemeClr val="tx1"/>
              </a:solidFill>
              <a:latin typeface="Times New Roman" panose="02020603050405020304" pitchFamily="18" charset="0"/>
              <a:cs typeface="Times New Roman" panose="02020603050405020304" pitchFamily="18" charset="0"/>
            </a:endParaRPr>
          </a:p>
          <a:p>
            <a:pPr algn="l"/>
            <a:r>
              <a:rPr lang="en-US" sz="2600" b="1" dirty="0">
                <a:solidFill>
                  <a:schemeClr val="tx1"/>
                </a:solidFill>
                <a:latin typeface="Times New Roman" panose="02020603050405020304" pitchFamily="18" charset="0"/>
                <a:cs typeface="Times New Roman" panose="02020603050405020304" pitchFamily="18" charset="0"/>
              </a:rPr>
              <a:t>      </a:t>
            </a:r>
            <a:r>
              <a:rPr lang="en-US" sz="2400" b="1" dirty="0" err="1" smtClean="0">
                <a:solidFill>
                  <a:schemeClr val="tx1"/>
                </a:solidFill>
                <a:latin typeface="Times New Roman" panose="02020603050405020304" pitchFamily="18" charset="0"/>
                <a:cs typeface="Times New Roman" panose="02020603050405020304" pitchFamily="18" charset="0"/>
              </a:rPr>
              <a:t>lblDisplay.Text</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a:solidFill>
                  <a:schemeClr val="tx1"/>
                </a:solidFill>
                <a:latin typeface="Times New Roman" panose="02020603050405020304" pitchFamily="18" charset="0"/>
                <a:cs typeface="Times New Roman" panose="02020603050405020304" pitchFamily="18" charset="0"/>
              </a:rPr>
              <a:t>= Format(8972.234, “General Number”)</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lblDisplay2.Text </a:t>
            </a:r>
            <a:r>
              <a:rPr lang="en-US" sz="2400" b="1" dirty="0">
                <a:solidFill>
                  <a:schemeClr val="tx1"/>
                </a:solidFill>
                <a:latin typeface="Times New Roman" panose="02020603050405020304" pitchFamily="18" charset="0"/>
                <a:cs typeface="Times New Roman" panose="02020603050405020304" pitchFamily="18" charset="0"/>
              </a:rPr>
              <a:t>= Format(8972.2, “Fixed”)</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lblDisplay3.Text </a:t>
            </a:r>
            <a:r>
              <a:rPr lang="en-US" sz="2400" b="1" dirty="0">
                <a:solidFill>
                  <a:schemeClr val="tx1"/>
                </a:solidFill>
                <a:latin typeface="Times New Roman" panose="02020603050405020304" pitchFamily="18" charset="0"/>
                <a:cs typeface="Times New Roman" panose="02020603050405020304" pitchFamily="18" charset="0"/>
              </a:rPr>
              <a:t>= Format(6648972.265, “Standard”)</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lblDisplay4</a:t>
            </a:r>
            <a:r>
              <a:rPr lang="en-US" sz="2400" b="1" dirty="0" smtClean="0">
                <a:solidFill>
                  <a:schemeClr val="tx1"/>
                </a:solidFill>
                <a:latin typeface="Times New Roman" panose="02020603050405020304" pitchFamily="18" charset="0"/>
                <a:cs typeface="Times New Roman" panose="02020603050405020304" pitchFamily="18" charset="0"/>
              </a:rPr>
              <a:t>.Text </a:t>
            </a:r>
            <a:r>
              <a:rPr lang="en-US" sz="2400" b="1" dirty="0">
                <a:solidFill>
                  <a:schemeClr val="tx1"/>
                </a:solidFill>
                <a:latin typeface="Times New Roman" panose="02020603050405020304" pitchFamily="18" charset="0"/>
                <a:cs typeface="Times New Roman" panose="02020603050405020304" pitchFamily="18" charset="0"/>
              </a:rPr>
              <a:t>= Format(6648972.265, “Currency”)</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lblDisplay5</a:t>
            </a:r>
            <a:r>
              <a:rPr lang="en-US" sz="2400" b="1" dirty="0" smtClean="0">
                <a:solidFill>
                  <a:schemeClr val="tx1"/>
                </a:solidFill>
                <a:latin typeface="Times New Roman" panose="02020603050405020304" pitchFamily="18" charset="0"/>
                <a:cs typeface="Times New Roman" panose="02020603050405020304" pitchFamily="18" charset="0"/>
              </a:rPr>
              <a:t>.Text </a:t>
            </a:r>
            <a:r>
              <a:rPr lang="en-US" sz="2400" b="1" dirty="0">
                <a:solidFill>
                  <a:schemeClr val="tx1"/>
                </a:solidFill>
                <a:latin typeface="Times New Roman" panose="02020603050405020304" pitchFamily="18" charset="0"/>
                <a:cs typeface="Times New Roman" panose="02020603050405020304" pitchFamily="18" charset="0"/>
              </a:rPr>
              <a:t>= Format(0.56324, “Percent”)</a:t>
            </a:r>
          </a:p>
          <a:p>
            <a:pPr algn="l"/>
            <a:r>
              <a:rPr lang="en-US" sz="2600" b="1" dirty="0">
                <a:solidFill>
                  <a:schemeClr val="tx1"/>
                </a:solidFill>
                <a:latin typeface="Times New Roman" panose="02020603050405020304" pitchFamily="18" charset="0"/>
                <a:cs typeface="Times New Roman" panose="02020603050405020304" pitchFamily="18" charset="0"/>
              </a:rPr>
              <a:t>End Sub</a:t>
            </a:r>
          </a:p>
          <a:p>
            <a:pPr algn="l"/>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5" name="Picture 4" descr="vb2013_figre19.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800600"/>
            <a:ext cx="4572001" cy="2057401"/>
          </a:xfrm>
          <a:prstGeom prst="rect">
            <a:avLst/>
          </a:prstGeom>
          <a:noFill/>
          <a:ln>
            <a:noFill/>
          </a:ln>
        </p:spPr>
      </p:pic>
    </p:spTree>
    <p:extLst>
      <p:ext uri="{BB962C8B-B14F-4D97-AF65-F5344CB8AC3E}">
        <p14:creationId xmlns:p14="http://schemas.microsoft.com/office/powerpoint/2010/main" val="2026958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lstStyle/>
          <a:p>
            <a:r>
              <a:rPr lang="en-US" dirty="0" smtClean="0"/>
              <a:t>User Defined Format</a:t>
            </a:r>
            <a:endParaRPr lang="en-US" dirty="0"/>
          </a:p>
        </p:txBody>
      </p:sp>
      <p:sp>
        <p:nvSpPr>
          <p:cNvPr id="3" name="Subtitle 2"/>
          <p:cNvSpPr>
            <a:spLocks noGrp="1"/>
          </p:cNvSpPr>
          <p:nvPr>
            <p:ph type="subTitle" idx="1"/>
          </p:nvPr>
        </p:nvSpPr>
        <p:spPr>
          <a:xfrm>
            <a:off x="1066800" y="2057400"/>
            <a:ext cx="8077200" cy="4738255"/>
          </a:xfrm>
        </p:spPr>
        <p:txBody>
          <a:bodyPr/>
          <a:lstStyle/>
          <a:p>
            <a:pPr algn="l"/>
            <a:r>
              <a:rPr lang="en-US" dirty="0">
                <a:solidFill>
                  <a:schemeClr val="tx1"/>
                </a:solidFill>
                <a:latin typeface="Times New Roman" panose="02020603050405020304" pitchFamily="18" charset="0"/>
                <a:cs typeface="Times New Roman" panose="02020603050405020304" pitchFamily="18" charset="0"/>
              </a:rPr>
              <a:t>The syntax of the user-defined Format function is</a:t>
            </a:r>
          </a:p>
          <a:p>
            <a:pPr algn="l"/>
            <a:r>
              <a:rPr lang="en-US" b="1" dirty="0">
                <a:solidFill>
                  <a:schemeClr val="tx1"/>
                </a:solidFill>
                <a:latin typeface="Times New Roman" panose="02020603050405020304" pitchFamily="18" charset="0"/>
                <a:cs typeface="Times New Roman" panose="02020603050405020304" pitchFamily="18" charset="0"/>
              </a:rPr>
              <a:t>Format (n, “user’s format”)</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Although it is known as user-defined format, we still need to follows certain formatting styles. </a:t>
            </a:r>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9329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219200"/>
            <a:ext cx="7904018" cy="762000"/>
          </a:xfrm>
        </p:spPr>
        <p:txBody>
          <a:bodyPr/>
          <a:lstStyle/>
          <a:p>
            <a:r>
              <a:rPr lang="en-US" dirty="0" smtClean="0"/>
              <a:t>Math Functions</a:t>
            </a:r>
            <a:endParaRPr lang="en-US" dirty="0"/>
          </a:p>
        </p:txBody>
      </p:sp>
      <p:sp>
        <p:nvSpPr>
          <p:cNvPr id="3" name="Subtitle 2"/>
          <p:cNvSpPr>
            <a:spLocks noGrp="1"/>
          </p:cNvSpPr>
          <p:nvPr>
            <p:ph type="subTitle" idx="1"/>
          </p:nvPr>
        </p:nvSpPr>
        <p:spPr>
          <a:xfrm>
            <a:off x="1219200" y="2666999"/>
            <a:ext cx="7924800" cy="4163291"/>
          </a:xfrm>
        </p:spPr>
        <p:txBody>
          <a:bodyPr>
            <a:normAutofit/>
          </a:bodyPr>
          <a:lstStyle/>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M</a:t>
            </a:r>
            <a:r>
              <a:rPr lang="en-US" dirty="0" smtClean="0">
                <a:solidFill>
                  <a:schemeClr val="tx1"/>
                </a:solidFill>
                <a:latin typeface="Times New Roman" panose="02020603050405020304" pitchFamily="18" charset="0"/>
                <a:cs typeface="Times New Roman" panose="02020603050405020304" pitchFamily="18" charset="0"/>
              </a:rPr>
              <a:t>ore </a:t>
            </a:r>
            <a:r>
              <a:rPr lang="en-US" dirty="0">
                <a:solidFill>
                  <a:schemeClr val="tx1"/>
                </a:solidFill>
                <a:latin typeface="Times New Roman" panose="02020603050405020304" pitchFamily="18" charset="0"/>
                <a:cs typeface="Times New Roman" panose="02020603050405020304" pitchFamily="18" charset="0"/>
              </a:rPr>
              <a:t>complex mathematical calculations, we need to use the built-in math functions in Visual Basic 2013.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numerous built-in mathematical functions in Visual Basic 2013 which we shall introduce them one by one in this lesson.</a:t>
            </a:r>
          </a:p>
          <a:p>
            <a:endParaRPr lang="en-US" dirty="0"/>
          </a:p>
        </p:txBody>
      </p:sp>
    </p:spTree>
    <p:extLst>
      <p:ext uri="{BB962C8B-B14F-4D97-AF65-F5344CB8AC3E}">
        <p14:creationId xmlns:p14="http://schemas.microsoft.com/office/powerpoint/2010/main" val="17195792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05346" y="1066800"/>
            <a:ext cx="7904018" cy="762000"/>
          </a:xfrm>
        </p:spPr>
        <p:txBody>
          <a:bodyPr/>
          <a:lstStyle/>
          <a:p>
            <a:r>
              <a:rPr lang="en-US" dirty="0" smtClean="0"/>
              <a:t>Format Table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49292276"/>
              </p:ext>
            </p:extLst>
          </p:nvPr>
        </p:nvGraphicFramePr>
        <p:xfrm>
          <a:off x="1981201" y="1890082"/>
          <a:ext cx="5903928" cy="4821382"/>
        </p:xfrm>
        <a:graphic>
          <a:graphicData uri="http://schemas.openxmlformats.org/drawingml/2006/table">
            <a:tbl>
              <a:tblPr firstRow="1" firstCol="1" bandRow="1">
                <a:tableStyleId>{5C22544A-7EE6-4342-B048-85BDC9FD1C3A}</a:tableStyleId>
              </a:tblPr>
              <a:tblGrid>
                <a:gridCol w="2133600"/>
                <a:gridCol w="1903952"/>
                <a:gridCol w="1866376"/>
              </a:tblGrid>
              <a:tr h="544270">
                <a:tc>
                  <a:txBody>
                    <a:bodyPr/>
                    <a:lstStyle/>
                    <a:p>
                      <a:pPr marL="0" marR="0">
                        <a:lnSpc>
                          <a:spcPct val="200000"/>
                        </a:lnSpc>
                        <a:spcBef>
                          <a:spcPts val="0"/>
                        </a:spcBef>
                        <a:spcAft>
                          <a:spcPts val="0"/>
                        </a:spcAft>
                      </a:pPr>
                      <a:r>
                        <a:rPr lang="en-US" sz="1000" b="1" cap="all" dirty="0">
                          <a:effectLst/>
                          <a:latin typeface="Times New Roman" panose="02020603050405020304" pitchFamily="18" charset="0"/>
                          <a:cs typeface="Times New Roman" panose="02020603050405020304" pitchFamily="18" charset="0"/>
                        </a:rPr>
                        <a:t>FORMAT</a:t>
                      </a:r>
                      <a:endParaRPr lang="en-US" sz="1000" b="1" dirty="0">
                        <a:effectLst/>
                        <a:latin typeface="Times New Roman" panose="02020603050405020304" pitchFamily="18" charset="0"/>
                        <a:ea typeface="Calibri"/>
                        <a:cs typeface="Times New Roman" panose="02020603050405020304" pitchFamily="18" charset="0"/>
                      </a:endParaRPr>
                    </a:p>
                  </a:txBody>
                  <a:tcPr marL="0" marR="0" marT="0" marB="0" anchor="b"/>
                </a:tc>
                <a:tc>
                  <a:txBody>
                    <a:bodyPr/>
                    <a:lstStyle/>
                    <a:p>
                      <a:pPr marL="0" marR="0">
                        <a:lnSpc>
                          <a:spcPct val="200000"/>
                        </a:lnSpc>
                        <a:spcBef>
                          <a:spcPts val="0"/>
                        </a:spcBef>
                        <a:spcAft>
                          <a:spcPts val="0"/>
                        </a:spcAft>
                      </a:pPr>
                      <a:r>
                        <a:rPr lang="en-US" sz="1000" b="1" cap="all" dirty="0">
                          <a:effectLst/>
                          <a:latin typeface="Times New Roman" panose="02020603050405020304" pitchFamily="18" charset="0"/>
                          <a:cs typeface="Times New Roman" panose="02020603050405020304" pitchFamily="18" charset="0"/>
                        </a:rPr>
                        <a:t>DESCRIPTION</a:t>
                      </a:r>
                      <a:endParaRPr lang="en-US" sz="1000" b="1" dirty="0">
                        <a:effectLst/>
                        <a:latin typeface="Times New Roman" panose="02020603050405020304" pitchFamily="18" charset="0"/>
                        <a:ea typeface="Calibri"/>
                        <a:cs typeface="Times New Roman" panose="02020603050405020304" pitchFamily="18" charset="0"/>
                      </a:endParaRPr>
                    </a:p>
                  </a:txBody>
                  <a:tcPr marL="0" marR="0" marT="0" marB="0" anchor="b"/>
                </a:tc>
                <a:tc>
                  <a:txBody>
                    <a:bodyPr/>
                    <a:lstStyle/>
                    <a:p>
                      <a:pPr marL="0" marR="0">
                        <a:lnSpc>
                          <a:spcPct val="200000"/>
                        </a:lnSpc>
                        <a:spcBef>
                          <a:spcPts val="0"/>
                        </a:spcBef>
                        <a:spcAft>
                          <a:spcPts val="0"/>
                        </a:spcAft>
                      </a:pPr>
                      <a:r>
                        <a:rPr lang="en-US" sz="1000" b="1" cap="all">
                          <a:effectLst/>
                          <a:latin typeface="Times New Roman" panose="02020603050405020304" pitchFamily="18" charset="0"/>
                          <a:cs typeface="Times New Roman" panose="02020603050405020304" pitchFamily="18" charset="0"/>
                        </a:rPr>
                        <a:t>OUTPUT</a:t>
                      </a:r>
                      <a:endParaRPr lang="en-US" sz="1000" b="1">
                        <a:effectLst/>
                        <a:latin typeface="Times New Roman" panose="02020603050405020304" pitchFamily="18" charset="0"/>
                        <a:ea typeface="Calibri"/>
                        <a:cs typeface="Times New Roman" panose="02020603050405020304" pitchFamily="18" charset="0"/>
                      </a:endParaRPr>
                    </a:p>
                  </a:txBody>
                  <a:tcPr marL="0" marR="0" marT="0" marB="0" anchor="b"/>
                </a:tc>
              </a:tr>
              <a:tr h="575466">
                <a:tc>
                  <a:txBody>
                    <a:bodyPr/>
                    <a:lstStyle/>
                    <a:p>
                      <a:pPr marL="0" marR="0">
                        <a:lnSpc>
                          <a:spcPct val="2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Format(781234.576,”0″)</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Rounds to whole number without separators between thousands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781235</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57546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Format(781234.576,”0.0″)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Rounds to 1 decimal place without separators between thousands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781234.6</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57546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Format(781234.576,”0.00″)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Rounds to 2 decimal place without separators between thousands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781234.58</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57546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Format(781234.576,”#,##0.00″)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Rounds to 2 decimal place with separators between thousands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781,234.58</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82431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Format(781234.576,”$#,##0.00″)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Displays dollar sign and Rounds to 2 decimal place with separators between thousands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$781,234.58</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57546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Format(0.576,”0%”)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Converts to percentage form without decimal place</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58%</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r>
              <a:tr h="575466">
                <a:tc>
                  <a:txBody>
                    <a:bodyPr/>
                    <a:lstStyle/>
                    <a:p>
                      <a:pPr marL="0" marR="0">
                        <a:lnSpc>
                          <a:spcPct val="200000"/>
                        </a:lnSpc>
                        <a:spcBef>
                          <a:spcPts val="0"/>
                        </a:spcBef>
                        <a:spcAft>
                          <a:spcPts val="0"/>
                        </a:spcAft>
                      </a:pPr>
                      <a:r>
                        <a:rPr lang="en-US" sz="1000" b="1">
                          <a:effectLst/>
                          <a:latin typeface="Times New Roman" panose="02020603050405020304" pitchFamily="18" charset="0"/>
                          <a:cs typeface="Times New Roman" panose="02020603050405020304" pitchFamily="18" charset="0"/>
                        </a:rPr>
                        <a:t> Format(0.5768,”0%”)</a:t>
                      </a:r>
                      <a:endParaRPr lang="en-US" sz="1000" b="1">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1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Converts to percentage form with two decimal places</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c>
                  <a:txBody>
                    <a:bodyPr/>
                    <a:lstStyle/>
                    <a:p>
                      <a:pPr marL="0" marR="0">
                        <a:lnSpc>
                          <a:spcPct val="200000"/>
                        </a:lnSpc>
                        <a:spcBef>
                          <a:spcPts val="0"/>
                        </a:spcBef>
                        <a:spcAft>
                          <a:spcPts val="0"/>
                        </a:spcAft>
                      </a:pPr>
                      <a:r>
                        <a:rPr lang="en-US" sz="1000" b="1" dirty="0">
                          <a:effectLst/>
                          <a:latin typeface="Times New Roman" panose="02020603050405020304" pitchFamily="18" charset="0"/>
                          <a:cs typeface="Times New Roman" panose="02020603050405020304" pitchFamily="18" charset="0"/>
                        </a:rPr>
                        <a:t> 57.68%</a:t>
                      </a:r>
                      <a:endParaRPr lang="en-US" sz="1000" b="1" dirty="0">
                        <a:effectLst/>
                        <a:latin typeface="Times New Roman" panose="02020603050405020304" pitchFamily="18" charset="0"/>
                        <a:ea typeface="Calibri"/>
                        <a:cs typeface="Times New Roman" panose="02020603050405020304" pitchFamily="18" charset="0"/>
                      </a:endParaRPr>
                    </a:p>
                  </a:txBody>
                  <a:tcPr marL="0" marR="64805" marT="38883" marB="38883" anchor="b"/>
                </a:tc>
              </a:tr>
            </a:tbl>
          </a:graphicData>
        </a:graphic>
      </p:graphicFrame>
    </p:spTree>
    <p:extLst>
      <p:ext uri="{BB962C8B-B14F-4D97-AF65-F5344CB8AC3E}">
        <p14:creationId xmlns:p14="http://schemas.microsoft.com/office/powerpoint/2010/main" val="1201197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normAutofit/>
          </a:bodyPr>
          <a:lstStyle/>
          <a:p>
            <a:r>
              <a:rPr lang="en-US" b="1" dirty="0" smtClean="0">
                <a:latin typeface="Times New Roman" panose="02020603050405020304" pitchFamily="18" charset="0"/>
                <a:cs typeface="Times New Roman" panose="02020603050405020304" pitchFamily="18" charset="0"/>
              </a:rPr>
              <a:t>Example</a:t>
            </a:r>
            <a:endParaRPr lang="en-US" dirty="0"/>
          </a:p>
        </p:txBody>
      </p:sp>
      <p:sp>
        <p:nvSpPr>
          <p:cNvPr id="3" name="Subtitle 2"/>
          <p:cNvSpPr>
            <a:spLocks noGrp="1"/>
          </p:cNvSpPr>
          <p:nvPr>
            <p:ph type="subTitle" idx="1"/>
          </p:nvPr>
        </p:nvSpPr>
        <p:spPr>
          <a:xfrm>
            <a:off x="1066800" y="1981200"/>
            <a:ext cx="8077200" cy="4585855"/>
          </a:xfrm>
        </p:spPr>
        <p:txBody>
          <a:bodyPr>
            <a:normAutofit/>
          </a:bodyPr>
          <a:lstStyle/>
          <a:p>
            <a:pPr algn="l"/>
            <a:r>
              <a:rPr lang="en-US" sz="2600" b="1" dirty="0" smtClean="0">
                <a:solidFill>
                  <a:schemeClr val="tx1"/>
                </a:solidFill>
                <a:latin typeface="Times New Roman" panose="02020603050405020304" pitchFamily="18" charset="0"/>
                <a:cs typeface="Times New Roman" panose="02020603050405020304" pitchFamily="18" charset="0"/>
              </a:rPr>
              <a:t>Private </a:t>
            </a:r>
            <a:r>
              <a:rPr lang="en-US" sz="2600" b="1" dirty="0">
                <a:solidFill>
                  <a:schemeClr val="tx1"/>
                </a:solidFill>
                <a:latin typeface="Times New Roman" panose="02020603050405020304" pitchFamily="18" charset="0"/>
                <a:cs typeface="Times New Roman" panose="02020603050405020304" pitchFamily="18" charset="0"/>
              </a:rPr>
              <a:t>Sub </a:t>
            </a:r>
            <a:r>
              <a:rPr lang="en-US" sz="2600" b="1" dirty="0" err="1">
                <a:solidFill>
                  <a:schemeClr val="tx1"/>
                </a:solidFill>
                <a:latin typeface="Times New Roman" panose="02020603050405020304" pitchFamily="18" charset="0"/>
                <a:cs typeface="Times New Roman" panose="02020603050405020304" pitchFamily="18" charset="0"/>
              </a:rPr>
              <a:t>BtnFormat_Click</a:t>
            </a:r>
            <a:r>
              <a:rPr lang="en-US" sz="2600" b="1" dirty="0">
                <a:solidFill>
                  <a:schemeClr val="tx1"/>
                </a:solidFill>
                <a:latin typeface="Times New Roman" panose="02020603050405020304" pitchFamily="18" charset="0"/>
                <a:cs typeface="Times New Roman" panose="02020603050405020304" pitchFamily="18" charset="0"/>
              </a:rPr>
              <a:t>(sender As Object, e As </a:t>
            </a:r>
            <a:r>
              <a:rPr lang="en-US" sz="2600" b="1" dirty="0" err="1">
                <a:solidFill>
                  <a:schemeClr val="tx1"/>
                </a:solidFill>
                <a:latin typeface="Times New Roman" panose="02020603050405020304" pitchFamily="18" charset="0"/>
                <a:cs typeface="Times New Roman" panose="02020603050405020304" pitchFamily="18" charset="0"/>
              </a:rPr>
              <a:t>EventArgs</a:t>
            </a:r>
            <a:r>
              <a:rPr lang="en-US" sz="2600" b="1" dirty="0">
                <a:solidFill>
                  <a:schemeClr val="tx1"/>
                </a:solidFill>
                <a:latin typeface="Times New Roman" panose="02020603050405020304" pitchFamily="18" charset="0"/>
                <a:cs typeface="Times New Roman" panose="02020603050405020304" pitchFamily="18" charset="0"/>
              </a:rPr>
              <a:t>) Handles </a:t>
            </a:r>
            <a:r>
              <a:rPr lang="en-US" sz="2600" b="1" dirty="0" err="1">
                <a:solidFill>
                  <a:schemeClr val="tx1"/>
                </a:solidFill>
                <a:latin typeface="Times New Roman" panose="02020603050405020304" pitchFamily="18" charset="0"/>
                <a:cs typeface="Times New Roman" panose="02020603050405020304" pitchFamily="18" charset="0"/>
              </a:rPr>
              <a:t>BtnFormat.Click</a:t>
            </a:r>
            <a:endParaRPr lang="en-US" sz="2600" b="1" dirty="0">
              <a:solidFill>
                <a:schemeClr val="tx1"/>
              </a:solidFill>
              <a:latin typeface="Times New Roman" panose="02020603050405020304" pitchFamily="18" charset="0"/>
              <a:cs typeface="Times New Roman" panose="02020603050405020304" pitchFamily="18" charset="0"/>
            </a:endParaRPr>
          </a:p>
          <a:p>
            <a:pPr algn="l"/>
            <a:r>
              <a:rPr lang="en-US" sz="2600" b="1" dirty="0" smtClean="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a:t>
            </a:r>
            <a:r>
              <a:rPr lang="en-US" sz="2400" b="1" dirty="0" err="1" smtClean="0">
                <a:solidFill>
                  <a:schemeClr val="tx1"/>
                </a:solidFill>
                <a:latin typeface="Times New Roman" panose="02020603050405020304" pitchFamily="18" charset="0"/>
                <a:cs typeface="Times New Roman" panose="02020603050405020304" pitchFamily="18" charset="0"/>
              </a:rPr>
              <a:t>blDisplay.Text</a:t>
            </a:r>
            <a:r>
              <a:rPr lang="en-US" sz="2400" b="1" dirty="0" smtClean="0">
                <a:solidFill>
                  <a:schemeClr val="tx1"/>
                </a:solidFill>
                <a:latin typeface="Times New Roman" panose="02020603050405020304" pitchFamily="18" charset="0"/>
                <a:cs typeface="Times New Roman" panose="02020603050405020304" pitchFamily="18" charset="0"/>
              </a:rPr>
              <a:t> </a:t>
            </a:r>
            <a:r>
              <a:rPr lang="en-US" sz="2400" b="1" dirty="0">
                <a:solidFill>
                  <a:schemeClr val="tx1"/>
                </a:solidFill>
                <a:latin typeface="Times New Roman" panose="02020603050405020304" pitchFamily="18" charset="0"/>
                <a:cs typeface="Times New Roman" panose="02020603050405020304" pitchFamily="18" charset="0"/>
              </a:rPr>
              <a:t>= Format(8972.234, “0.0”)</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lblDisplay2.Text </a:t>
            </a:r>
            <a:r>
              <a:rPr lang="en-US" sz="2400" b="1" dirty="0">
                <a:solidFill>
                  <a:schemeClr val="tx1"/>
                </a:solidFill>
                <a:latin typeface="Times New Roman" panose="02020603050405020304" pitchFamily="18" charset="0"/>
                <a:cs typeface="Times New Roman" panose="02020603050405020304" pitchFamily="18" charset="0"/>
              </a:rPr>
              <a:t>= Format(8972.2345, “0.00”)</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lblDisplay3.Text </a:t>
            </a:r>
            <a:r>
              <a:rPr lang="en-US" sz="2400" b="1" dirty="0">
                <a:solidFill>
                  <a:schemeClr val="tx1"/>
                </a:solidFill>
                <a:latin typeface="Times New Roman" panose="02020603050405020304" pitchFamily="18" charset="0"/>
                <a:cs typeface="Times New Roman" panose="02020603050405020304" pitchFamily="18" charset="0"/>
              </a:rPr>
              <a:t>= Format(6648972.265, “#,##0.00”)</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lblDisplay4.Text </a:t>
            </a:r>
            <a:r>
              <a:rPr lang="en-US" sz="2400" b="1" dirty="0">
                <a:solidFill>
                  <a:schemeClr val="tx1"/>
                </a:solidFill>
                <a:latin typeface="Times New Roman" panose="02020603050405020304" pitchFamily="18" charset="0"/>
                <a:cs typeface="Times New Roman" panose="02020603050405020304" pitchFamily="18" charset="0"/>
              </a:rPr>
              <a:t>= Format(6648972.265, “$#,##0.00”)</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lblDisplay5.Text </a:t>
            </a:r>
            <a:r>
              <a:rPr lang="en-US" sz="2400" b="1" dirty="0">
                <a:solidFill>
                  <a:schemeClr val="tx1"/>
                </a:solidFill>
                <a:latin typeface="Times New Roman" panose="02020603050405020304" pitchFamily="18" charset="0"/>
                <a:cs typeface="Times New Roman" panose="02020603050405020304" pitchFamily="18" charset="0"/>
              </a:rPr>
              <a:t>= Format(0.56324, “0%”)</a:t>
            </a:r>
          </a:p>
          <a:p>
            <a:pPr algn="l"/>
            <a:r>
              <a:rPr lang="en-US" sz="2600" b="1" dirty="0">
                <a:solidFill>
                  <a:schemeClr val="tx1"/>
                </a:solidFill>
                <a:latin typeface="Times New Roman" panose="02020603050405020304" pitchFamily="18" charset="0"/>
                <a:cs typeface="Times New Roman" panose="02020603050405020304" pitchFamily="18" charset="0"/>
              </a:rPr>
              <a:t>End Sub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l"/>
            <a:r>
              <a:rPr lang="en-US"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The </a:t>
            </a:r>
            <a:r>
              <a:rPr lang="en-US" b="1" dirty="0">
                <a:solidFill>
                  <a:schemeClr val="tx1"/>
                </a:solidFill>
                <a:latin typeface="Times New Roman" panose="02020603050405020304" pitchFamily="18" charset="0"/>
                <a:cs typeface="Times New Roman" panose="02020603050405020304" pitchFamily="18" charset="0"/>
              </a:rPr>
              <a:t>Output</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1" y="4889500"/>
            <a:ext cx="3048000" cy="19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7643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normAutofit/>
          </a:bodyPr>
          <a:lstStyle/>
          <a:p>
            <a:r>
              <a:rPr lang="en-US" b="1" dirty="0">
                <a:latin typeface="Times New Roman" panose="02020603050405020304" pitchFamily="18" charset="0"/>
                <a:cs typeface="Times New Roman" panose="02020603050405020304" pitchFamily="18" charset="0"/>
              </a:rPr>
              <a:t>Formatting Date and </a:t>
            </a:r>
            <a:r>
              <a:rPr lang="en-US" b="1" dirty="0" smtClean="0">
                <a:latin typeface="Times New Roman" panose="02020603050405020304" pitchFamily="18" charset="0"/>
                <a:cs typeface="Times New Roman" panose="02020603050405020304" pitchFamily="18" charset="0"/>
              </a:rPr>
              <a:t>Time</a:t>
            </a:r>
            <a:endParaRPr lang="en-US" dirty="0"/>
          </a:p>
        </p:txBody>
      </p:sp>
      <p:sp>
        <p:nvSpPr>
          <p:cNvPr id="3" name="Subtitle 2"/>
          <p:cNvSpPr>
            <a:spLocks noGrp="1"/>
          </p:cNvSpPr>
          <p:nvPr>
            <p:ph type="subTitle" idx="1"/>
          </p:nvPr>
        </p:nvSpPr>
        <p:spPr>
          <a:xfrm>
            <a:off x="1143000" y="2057401"/>
            <a:ext cx="8001000" cy="2438399"/>
          </a:xfrm>
        </p:spPr>
        <p:txBody>
          <a:bodyPr>
            <a:normAutofit fontScale="85000" lnSpcReduction="1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two types of Format functions for Date and time one of them is the built-in or predefined format while another one can be defined by the user.</a:t>
            </a:r>
          </a:p>
          <a:p>
            <a:pPr algn="l" fontAlgn="base"/>
            <a:r>
              <a:rPr lang="en-US" sz="2400" b="1" dirty="0" smtClean="0">
                <a:solidFill>
                  <a:schemeClr val="tx1"/>
                </a:solidFill>
                <a:latin typeface="Times New Roman" panose="02020603050405020304" pitchFamily="18" charset="0"/>
                <a:cs typeface="Times New Roman" panose="02020603050405020304" pitchFamily="18" charset="0"/>
              </a:rPr>
              <a:t>Formatting </a:t>
            </a:r>
            <a:r>
              <a:rPr lang="en-US" sz="2400" b="1" dirty="0">
                <a:solidFill>
                  <a:schemeClr val="tx1"/>
                </a:solidFill>
                <a:latin typeface="Times New Roman" panose="02020603050405020304" pitchFamily="18" charset="0"/>
                <a:cs typeface="Times New Roman" panose="02020603050405020304" pitchFamily="18" charset="0"/>
              </a:rPr>
              <a:t>Date and time using predefined formats </a:t>
            </a:r>
            <a:endParaRPr lang="en-US" sz="2400" dirty="0">
              <a:solidFill>
                <a:schemeClr val="tx1"/>
              </a:solidFill>
              <a:latin typeface="Times New Roman" panose="02020603050405020304" pitchFamily="18" charset="0"/>
              <a:cs typeface="Times New Roman" panose="02020603050405020304" pitchFamily="18" charset="0"/>
            </a:endParaRPr>
          </a:p>
          <a:p>
            <a:pPr algn="l"/>
            <a:r>
              <a:rPr lang="en-US" sz="2400" dirty="0">
                <a:solidFill>
                  <a:schemeClr val="tx1"/>
                </a:solidFill>
                <a:latin typeface="Times New Roman" panose="02020603050405020304" pitchFamily="18" charset="0"/>
                <a:cs typeface="Times New Roman" panose="02020603050405020304" pitchFamily="18" charset="0"/>
              </a:rPr>
              <a:t>In Visual Basic 2013, we can format date and time using predefined formats or user-defined formats. </a:t>
            </a:r>
            <a:endParaRPr lang="en-US" sz="24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595198575"/>
              </p:ext>
            </p:extLst>
          </p:nvPr>
        </p:nvGraphicFramePr>
        <p:xfrm>
          <a:off x="3733800" y="3962400"/>
          <a:ext cx="4724401" cy="2766060"/>
        </p:xfrm>
        <a:graphic>
          <a:graphicData uri="http://schemas.openxmlformats.org/drawingml/2006/table">
            <a:tbl>
              <a:tblPr firstRow="1" firstCol="1" bandRow="1">
                <a:tableStyleId>{5C22544A-7EE6-4342-B048-85BDC9FD1C3A}</a:tableStyleId>
              </a:tblPr>
              <a:tblGrid>
                <a:gridCol w="2133601"/>
                <a:gridCol w="2590800"/>
              </a:tblGrid>
              <a:tr h="0">
                <a:tc>
                  <a:txBody>
                    <a:bodyPr/>
                    <a:lstStyle/>
                    <a:p>
                      <a:pPr marL="0" marR="0">
                        <a:lnSpc>
                          <a:spcPct val="200000"/>
                        </a:lnSpc>
                        <a:spcBef>
                          <a:spcPts val="0"/>
                        </a:spcBef>
                        <a:spcAft>
                          <a:spcPts val="0"/>
                        </a:spcAft>
                      </a:pPr>
                      <a:r>
                        <a:rPr lang="en-US" sz="1200" b="1" cap="all" dirty="0">
                          <a:effectLst/>
                        </a:rPr>
                        <a:t> FORMAT</a:t>
                      </a:r>
                      <a:endParaRPr lang="en-US" sz="1200" b="1"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b="1" cap="all" dirty="0">
                          <a:effectLst/>
                        </a:rPr>
                        <a:t> DESCRIPTION</a:t>
                      </a:r>
                      <a:endParaRPr lang="en-US" sz="1200" b="1" dirty="0">
                        <a:effectLst/>
                        <a:latin typeface="Calibri"/>
                        <a:ea typeface="Calibri"/>
                        <a:cs typeface="Times New Roman"/>
                      </a:endParaRPr>
                    </a:p>
                  </a:txBody>
                  <a:tcPr marL="0" marR="0" marT="0" marB="0" anchor="b"/>
                </a:tc>
              </a:tr>
              <a:tr h="0">
                <a:tc>
                  <a:txBody>
                    <a:bodyPr/>
                    <a:lstStyle/>
                    <a:p>
                      <a:pPr marL="0" marR="0">
                        <a:lnSpc>
                          <a:spcPct val="200000"/>
                        </a:lnSpc>
                        <a:spcBef>
                          <a:spcPts val="0"/>
                        </a:spcBef>
                        <a:spcAft>
                          <a:spcPts val="0"/>
                        </a:spcAft>
                      </a:pPr>
                      <a:r>
                        <a:rPr lang="en-US" sz="1200" b="1">
                          <a:effectLst/>
                        </a:rPr>
                        <a:t>Format(Now, “General Date”)</a:t>
                      </a:r>
                      <a:endParaRPr lang="en-US" sz="1200" b="1">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b="1">
                          <a:effectLst/>
                        </a:rPr>
                        <a:t>Displays current date and time</a:t>
                      </a:r>
                      <a:endParaRPr lang="en-US" sz="1200" b="1">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b="1">
                          <a:effectLst/>
                        </a:rPr>
                        <a:t>Format(Now, “Long Date”)</a:t>
                      </a:r>
                      <a:endParaRPr lang="en-US" sz="1200" b="1">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b="1">
                          <a:effectLst/>
                        </a:rPr>
                        <a:t>Displays current date in long format</a:t>
                      </a:r>
                      <a:endParaRPr lang="en-US" sz="1200" b="1">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b="1">
                          <a:effectLst/>
                        </a:rPr>
                        <a:t>Format (Now, “Short date”)</a:t>
                      </a:r>
                      <a:endParaRPr lang="en-US" sz="1200" b="1">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b="1">
                          <a:effectLst/>
                        </a:rPr>
                        <a:t>Displays current date in short format</a:t>
                      </a:r>
                      <a:endParaRPr lang="en-US" sz="1200" b="1">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b="1">
                          <a:effectLst/>
                        </a:rPr>
                        <a:t>Format (Now, “Long Time”)</a:t>
                      </a:r>
                      <a:endParaRPr lang="en-US" sz="1200" b="1">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b="1">
                          <a:effectLst/>
                        </a:rPr>
                        <a:t>Displays current time in long format.</a:t>
                      </a:r>
                      <a:endParaRPr lang="en-US" sz="1200" b="1">
                        <a:effectLst/>
                        <a:latin typeface="Calibri"/>
                        <a:ea typeface="Calibri"/>
                        <a:cs typeface="Times New Roman"/>
                      </a:endParaRPr>
                    </a:p>
                  </a:txBody>
                  <a:tcPr marL="0" marR="95250" marT="57150" marB="57150" anchor="b"/>
                </a:tc>
              </a:tr>
              <a:tr h="0">
                <a:tc>
                  <a:txBody>
                    <a:bodyPr/>
                    <a:lstStyle/>
                    <a:p>
                      <a:pPr marL="0" marR="0">
                        <a:lnSpc>
                          <a:spcPct val="200000"/>
                        </a:lnSpc>
                        <a:spcBef>
                          <a:spcPts val="0"/>
                        </a:spcBef>
                        <a:spcAft>
                          <a:spcPts val="0"/>
                        </a:spcAft>
                      </a:pPr>
                      <a:r>
                        <a:rPr lang="en-US" sz="1200" b="1" dirty="0">
                          <a:effectLst/>
                        </a:rPr>
                        <a:t>Format (Now, “Short Time”)</a:t>
                      </a:r>
                      <a:endParaRPr lang="en-US" sz="1200" b="1" dirty="0">
                        <a:effectLst/>
                        <a:latin typeface="Calibri"/>
                        <a:ea typeface="Calibri"/>
                        <a:cs typeface="Times New Roman"/>
                      </a:endParaRPr>
                    </a:p>
                  </a:txBody>
                  <a:tcPr marL="0" marR="95250" marT="57150" marB="57150" anchor="b"/>
                </a:tc>
                <a:tc>
                  <a:txBody>
                    <a:bodyPr/>
                    <a:lstStyle/>
                    <a:p>
                      <a:pPr marL="0" marR="0">
                        <a:lnSpc>
                          <a:spcPct val="200000"/>
                        </a:lnSpc>
                        <a:spcBef>
                          <a:spcPts val="0"/>
                        </a:spcBef>
                        <a:spcAft>
                          <a:spcPts val="0"/>
                        </a:spcAft>
                      </a:pPr>
                      <a:r>
                        <a:rPr lang="en-US" sz="1200" b="1" dirty="0">
                          <a:effectLst/>
                        </a:rPr>
                        <a:t>Displays current time in short format.</a:t>
                      </a:r>
                      <a:endParaRPr lang="en-US" sz="1200" b="1" dirty="0">
                        <a:effectLst/>
                        <a:latin typeface="Calibri"/>
                        <a:ea typeface="Calibri"/>
                        <a:cs typeface="Times New Roman"/>
                      </a:endParaRPr>
                    </a:p>
                  </a:txBody>
                  <a:tcPr marL="0" marR="95250" marT="57150" marB="57150" anchor="b"/>
                </a:tc>
              </a:tr>
            </a:tbl>
          </a:graphicData>
        </a:graphic>
      </p:graphicFrame>
    </p:spTree>
    <p:extLst>
      <p:ext uri="{BB962C8B-B14F-4D97-AF65-F5344CB8AC3E}">
        <p14:creationId xmlns:p14="http://schemas.microsoft.com/office/powerpoint/2010/main" val="2332702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27" y="-228600"/>
            <a:ext cx="9144000" cy="7086600"/>
          </a:xfrm>
          <a:prstGeom prst="rect">
            <a:avLst/>
          </a:prstGeom>
        </p:spPr>
      </p:pic>
      <p:sp>
        <p:nvSpPr>
          <p:cNvPr id="2" name="Title 1"/>
          <p:cNvSpPr>
            <a:spLocks noGrp="1"/>
          </p:cNvSpPr>
          <p:nvPr>
            <p:ph type="ctrTitle"/>
          </p:nvPr>
        </p:nvSpPr>
        <p:spPr>
          <a:xfrm>
            <a:off x="1212273" y="1219200"/>
            <a:ext cx="7904018" cy="762000"/>
          </a:xfrm>
        </p:spPr>
        <p:txBody>
          <a:bodyPr>
            <a:normAutofit/>
          </a:bodyPr>
          <a:lstStyle/>
          <a:p>
            <a:r>
              <a:rPr lang="en-US" b="1" dirty="0">
                <a:latin typeface="Times New Roman" panose="02020603050405020304" pitchFamily="18" charset="0"/>
                <a:cs typeface="Times New Roman" panose="02020603050405020304" pitchFamily="18" charset="0"/>
              </a:rPr>
              <a:t>Example </a:t>
            </a:r>
            <a:endParaRPr lang="en-US" dirty="0"/>
          </a:p>
        </p:txBody>
      </p:sp>
      <p:sp>
        <p:nvSpPr>
          <p:cNvPr id="3" name="Subtitle 2"/>
          <p:cNvSpPr>
            <a:spLocks noGrp="1"/>
          </p:cNvSpPr>
          <p:nvPr>
            <p:ph type="subTitle" idx="1"/>
          </p:nvPr>
        </p:nvSpPr>
        <p:spPr>
          <a:xfrm>
            <a:off x="1143000" y="2057400"/>
            <a:ext cx="8153400" cy="3138055"/>
          </a:xfrm>
        </p:spPr>
        <p:txBody>
          <a:bodyPr>
            <a:normAutofit fontScale="700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Private </a:t>
            </a:r>
            <a:r>
              <a:rPr lang="en-US" b="1" dirty="0">
                <a:solidFill>
                  <a:schemeClr val="tx1"/>
                </a:solidFill>
                <a:latin typeface="Times New Roman" panose="02020603050405020304" pitchFamily="18" charset="0"/>
                <a:cs typeface="Times New Roman" panose="02020603050405020304" pitchFamily="18" charset="0"/>
              </a:rPr>
              <a:t>Sub </a:t>
            </a:r>
            <a:r>
              <a:rPr lang="en-US" b="1" dirty="0" err="1">
                <a:solidFill>
                  <a:schemeClr val="tx1"/>
                </a:solidFill>
                <a:latin typeface="Times New Roman" panose="02020603050405020304" pitchFamily="18" charset="0"/>
                <a:cs typeface="Times New Roman" panose="02020603050405020304" pitchFamily="18" charset="0"/>
              </a:rPr>
              <a:t>BtnDisplay_Click</a:t>
            </a:r>
            <a:r>
              <a:rPr lang="en-US" b="1" dirty="0">
                <a:solidFill>
                  <a:schemeClr val="tx1"/>
                </a:solidFill>
                <a:latin typeface="Times New Roman" panose="02020603050405020304" pitchFamily="18" charset="0"/>
                <a:cs typeface="Times New Roman" panose="02020603050405020304" pitchFamily="18" charset="0"/>
              </a:rPr>
              <a:t>(sender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BtnDisplay.Click</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“General Date”)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“Long Date”)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a:t>
            </a:r>
            <a:r>
              <a:rPr lang="en-US" b="1" dirty="0" smtClean="0">
                <a:solidFill>
                  <a:schemeClr val="tx1"/>
                </a:solidFill>
                <a:latin typeface="Times New Roman" panose="02020603050405020304" pitchFamily="18" charset="0"/>
                <a:cs typeface="Times New Roman" panose="02020603050405020304" pitchFamily="18" charset="0"/>
              </a:rPr>
              <a:t>“Short </a:t>
            </a:r>
            <a:r>
              <a:rPr lang="en-US" b="1" dirty="0">
                <a:solidFill>
                  <a:schemeClr val="tx1"/>
                </a:solidFill>
                <a:latin typeface="Times New Roman" panose="02020603050405020304" pitchFamily="18" charset="0"/>
                <a:cs typeface="Times New Roman" panose="02020603050405020304" pitchFamily="18" charset="0"/>
              </a:rPr>
              <a:t>Date”)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“Long Time”) </a:t>
            </a:r>
            <a:endParaRPr lang="en-US" b="1" dirty="0" smtClean="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“Short Time”)</a:t>
            </a:r>
          </a:p>
          <a:p>
            <a:pPr algn="l"/>
            <a:r>
              <a:rPr lang="en-US" b="1" dirty="0">
                <a:solidFill>
                  <a:schemeClr val="tx1"/>
                </a:solidFill>
                <a:latin typeface="Times New Roman" panose="02020603050405020304" pitchFamily="18" charset="0"/>
                <a:cs typeface="Times New Roman" panose="02020603050405020304" pitchFamily="18" charset="0"/>
              </a:rPr>
              <a:t>End Sub</a:t>
            </a:r>
          </a:p>
          <a:p>
            <a:pPr algn="l"/>
            <a:r>
              <a:rPr lang="en-US" b="1" dirty="0" smtClean="0">
                <a:solidFill>
                  <a:schemeClr val="tx1"/>
                </a:solidFill>
                <a:latin typeface="Times New Roman" panose="02020603050405020304" pitchFamily="18" charset="0"/>
                <a:cs typeface="Times New Roman" panose="02020603050405020304" pitchFamily="18" charset="0"/>
              </a:rPr>
              <a:t>                                         The </a:t>
            </a:r>
            <a:r>
              <a:rPr lang="en-US" b="1" dirty="0">
                <a:solidFill>
                  <a:schemeClr val="tx1"/>
                </a:solidFill>
                <a:latin typeface="Times New Roman" panose="02020603050405020304" pitchFamily="18" charset="0"/>
                <a:cs typeface="Times New Roman" panose="02020603050405020304" pitchFamily="18" charset="0"/>
              </a:rPr>
              <a:t>output</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190999"/>
            <a:ext cx="3657601" cy="2667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997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lstStyle/>
          <a:p>
            <a:endParaRPr lang="en-US" dirty="0"/>
          </a:p>
        </p:txBody>
      </p:sp>
      <p:sp>
        <p:nvSpPr>
          <p:cNvPr id="3" name="Subtitle 2"/>
          <p:cNvSpPr>
            <a:spLocks noGrp="1"/>
          </p:cNvSpPr>
          <p:nvPr>
            <p:ph type="subTitle" idx="1"/>
          </p:nvPr>
        </p:nvSpPr>
        <p:spPr>
          <a:xfrm>
            <a:off x="1143000" y="2209800"/>
            <a:ext cx="8001000" cy="4585855"/>
          </a:xfrm>
        </p:spPr>
        <p:txBody>
          <a:bodyPr>
            <a:normAutofit fontScale="85000" lnSpcReduction="10000"/>
          </a:bodyPr>
          <a:lstStyle/>
          <a:p>
            <a:pPr algn="l" fontAlgn="base"/>
            <a:r>
              <a:rPr lang="en-US" dirty="0">
                <a:solidFill>
                  <a:schemeClr val="tx1"/>
                </a:solidFill>
                <a:latin typeface="Times New Roman" panose="02020603050405020304" pitchFamily="18" charset="0"/>
                <a:cs typeface="Times New Roman" panose="02020603050405020304" pitchFamily="18" charset="0"/>
              </a:rPr>
              <a:t>You can display dates and time in real-time using a timer and set its property Enabled to true and interval 100. The code is as follows:</a:t>
            </a:r>
          </a:p>
          <a:p>
            <a:pPr algn="l"/>
            <a:r>
              <a:rPr lang="en-US" b="1" dirty="0">
                <a:solidFill>
                  <a:schemeClr val="tx1"/>
                </a:solidFill>
                <a:latin typeface="Times New Roman" panose="02020603050405020304" pitchFamily="18" charset="0"/>
                <a:cs typeface="Times New Roman" panose="02020603050405020304" pitchFamily="18" charset="0"/>
              </a:rPr>
              <a:t>Private Sub Timer1_Tick(sender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Timer1.Tick</a:t>
            </a:r>
          </a:p>
          <a:p>
            <a:pPr algn="l"/>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lblDisplay.Text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Format(Now, “General Date”)</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lblDisplay2.Text </a:t>
            </a:r>
            <a:r>
              <a:rPr lang="en-US" b="1" dirty="0">
                <a:solidFill>
                  <a:schemeClr val="tx1"/>
                </a:solidFill>
                <a:latin typeface="Times New Roman" panose="02020603050405020304" pitchFamily="18" charset="0"/>
                <a:cs typeface="Times New Roman" panose="02020603050405020304" pitchFamily="18" charset="0"/>
              </a:rPr>
              <a:t>= Format(Now, “Long Date”)</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lblDisplay3</a:t>
            </a:r>
            <a:r>
              <a:rPr lang="en-US" b="1" dirty="0" smtClean="0">
                <a:solidFill>
                  <a:schemeClr val="tx1"/>
                </a:solidFill>
                <a:latin typeface="Times New Roman" panose="02020603050405020304" pitchFamily="18" charset="0"/>
                <a:cs typeface="Times New Roman" panose="02020603050405020304" pitchFamily="18" charset="0"/>
              </a:rPr>
              <a:t>.Text </a:t>
            </a:r>
            <a:r>
              <a:rPr lang="en-US" b="1" dirty="0">
                <a:solidFill>
                  <a:schemeClr val="tx1"/>
                </a:solidFill>
                <a:latin typeface="Times New Roman" panose="02020603050405020304" pitchFamily="18" charset="0"/>
                <a:cs typeface="Times New Roman" panose="02020603050405020304" pitchFamily="18" charset="0"/>
              </a:rPr>
              <a:t>= Format(Now, “short Date”)</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lblDisplay4</a:t>
            </a:r>
            <a:r>
              <a:rPr lang="en-US" b="1" dirty="0" smtClean="0">
                <a:solidFill>
                  <a:schemeClr val="tx1"/>
                </a:solidFill>
                <a:latin typeface="Times New Roman" panose="02020603050405020304" pitchFamily="18" charset="0"/>
                <a:cs typeface="Times New Roman" panose="02020603050405020304" pitchFamily="18" charset="0"/>
              </a:rPr>
              <a:t>.Text </a:t>
            </a:r>
            <a:r>
              <a:rPr lang="en-US" b="1" dirty="0">
                <a:solidFill>
                  <a:schemeClr val="tx1"/>
                </a:solidFill>
                <a:latin typeface="Times New Roman" panose="02020603050405020304" pitchFamily="18" charset="0"/>
                <a:cs typeface="Times New Roman" panose="02020603050405020304" pitchFamily="18" charset="0"/>
              </a:rPr>
              <a:t>= Format(Now, “Long Time”)</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lblDisplay5.Text </a:t>
            </a:r>
            <a:r>
              <a:rPr lang="en-US" b="1" dirty="0">
                <a:solidFill>
                  <a:schemeClr val="tx1"/>
                </a:solidFill>
                <a:latin typeface="Times New Roman" panose="02020603050405020304" pitchFamily="18" charset="0"/>
                <a:cs typeface="Times New Roman" panose="02020603050405020304" pitchFamily="18" charset="0"/>
              </a:rPr>
              <a:t>= Format(Now, “Short Time”)</a:t>
            </a:r>
          </a:p>
          <a:p>
            <a:pPr algn="l"/>
            <a:r>
              <a:rPr lang="en-US" b="1" dirty="0">
                <a:solidFill>
                  <a:schemeClr val="tx1"/>
                </a:solidFill>
                <a:latin typeface="Times New Roman" panose="02020603050405020304" pitchFamily="18" charset="0"/>
                <a:cs typeface="Times New Roman" panose="02020603050405020304" pitchFamily="18" charset="0"/>
              </a:rPr>
              <a:t>End Sub</a:t>
            </a:r>
          </a:p>
        </p:txBody>
      </p:sp>
    </p:spTree>
    <p:extLst>
      <p:ext uri="{BB962C8B-B14F-4D97-AF65-F5344CB8AC3E}">
        <p14:creationId xmlns:p14="http://schemas.microsoft.com/office/powerpoint/2010/main" val="4070603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143000"/>
            <a:ext cx="7904018" cy="990600"/>
          </a:xfrm>
        </p:spPr>
        <p:txBody>
          <a:bodyPr>
            <a:normAutofit fontScale="90000"/>
          </a:bodyPr>
          <a:lstStyle/>
          <a:p>
            <a:r>
              <a:rPr lang="en-US" sz="3600" b="1" dirty="0" smtClean="0">
                <a:latin typeface="Times New Roman" panose="02020603050405020304" pitchFamily="18" charset="0"/>
                <a:cs typeface="Times New Roman" panose="02020603050405020304" pitchFamily="18" charset="0"/>
              </a:rPr>
              <a:t>Formatting </a:t>
            </a:r>
            <a:r>
              <a:rPr lang="en-US" sz="3600" b="1" dirty="0">
                <a:latin typeface="Times New Roman" panose="02020603050405020304" pitchFamily="18" charset="0"/>
                <a:cs typeface="Times New Roman" panose="02020603050405020304" pitchFamily="18" charset="0"/>
              </a:rPr>
              <a:t>Date and time using user-defined </a:t>
            </a:r>
            <a:r>
              <a:rPr lang="en-US" sz="3600" b="1" dirty="0" smtClean="0">
                <a:latin typeface="Times New Roman" panose="02020603050405020304" pitchFamily="18" charset="0"/>
                <a:cs typeface="Times New Roman" panose="02020603050405020304" pitchFamily="18" charset="0"/>
              </a:rPr>
              <a:t>formats</a:t>
            </a:r>
            <a:endParaRPr lang="en-US" dirty="0"/>
          </a:p>
        </p:txBody>
      </p:sp>
      <p:sp>
        <p:nvSpPr>
          <p:cNvPr id="3" name="Subtitle 2"/>
          <p:cNvSpPr>
            <a:spLocks noGrp="1"/>
          </p:cNvSpPr>
          <p:nvPr>
            <p:ph type="subTitle" idx="1"/>
          </p:nvPr>
        </p:nvSpPr>
        <p:spPr>
          <a:xfrm>
            <a:off x="1066800" y="2286000"/>
            <a:ext cx="8077200" cy="4509655"/>
          </a:xfrm>
        </p:spPr>
        <p:txBody>
          <a:bodyPr>
            <a:normAutofit/>
          </a:bodyPr>
          <a:lstStyle/>
          <a:p>
            <a:pPr algn="l"/>
            <a:r>
              <a:rPr lang="en-US" dirty="0" smtClean="0">
                <a:solidFill>
                  <a:schemeClr val="tx1"/>
                </a:solidFill>
                <a:latin typeface="Times New Roman" panose="02020603050405020304" pitchFamily="18" charset="0"/>
                <a:cs typeface="Times New Roman" panose="02020603050405020304" pitchFamily="18" charset="0"/>
              </a:rPr>
              <a:t>Besides </a:t>
            </a:r>
            <a:r>
              <a:rPr lang="en-US" dirty="0">
                <a:solidFill>
                  <a:schemeClr val="tx1"/>
                </a:solidFill>
                <a:latin typeface="Times New Roman" panose="02020603050405020304" pitchFamily="18" charset="0"/>
                <a:cs typeface="Times New Roman" panose="02020603050405020304" pitchFamily="18" charset="0"/>
              </a:rPr>
              <a:t>using the predefined formats, you can also use the user-defined formatting functions. The syntax of a user-defined format for date and time is </a:t>
            </a:r>
            <a:r>
              <a:rPr lang="en-US" b="1" dirty="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Format (</a:t>
            </a:r>
            <a:r>
              <a:rPr lang="en-US" b="1" dirty="0" err="1">
                <a:solidFill>
                  <a:schemeClr val="tx1"/>
                </a:solidFill>
                <a:latin typeface="Times New Roman" panose="02020603050405020304" pitchFamily="18" charset="0"/>
                <a:cs typeface="Times New Roman" panose="02020603050405020304" pitchFamily="18" charset="0"/>
              </a:rPr>
              <a:t>expression,style</a:t>
            </a:r>
            <a:r>
              <a:rPr lang="en-US" b="1"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a:p>
            <a:endParaRPr lang="en-US"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03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lstStyle/>
          <a:p>
            <a:r>
              <a:rPr lang="en-US" dirty="0" smtClean="0"/>
              <a:t>Format Table</a:t>
            </a:r>
            <a:endParaRPr lang="en-US" dirty="0"/>
          </a:p>
        </p:txBody>
      </p:sp>
      <p:sp>
        <p:nvSpPr>
          <p:cNvPr id="3" name="Subtitle 2"/>
          <p:cNvSpPr>
            <a:spLocks noGrp="1"/>
          </p:cNvSpPr>
          <p:nvPr>
            <p:ph type="subTitle" idx="1"/>
          </p:nvPr>
        </p:nvSpPr>
        <p:spPr>
          <a:xfrm>
            <a:off x="990600" y="3657600"/>
            <a:ext cx="8153400" cy="3138055"/>
          </a:xfrm>
        </p:spPr>
        <p:txBody>
          <a:bodyPr/>
          <a:lstStyle/>
          <a:p>
            <a:endParaRPr lang="en-US" b="1"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502686253"/>
              </p:ext>
            </p:extLst>
          </p:nvPr>
        </p:nvGraphicFramePr>
        <p:xfrm>
          <a:off x="1524000" y="2057400"/>
          <a:ext cx="7363692" cy="4544727"/>
        </p:xfrm>
        <a:graphic>
          <a:graphicData uri="http://schemas.openxmlformats.org/drawingml/2006/table">
            <a:tbl>
              <a:tblPr firstRow="1" firstCol="1" bandRow="1">
                <a:tableStyleId>{5C22544A-7EE6-4342-B048-85BDC9FD1C3A}</a:tableStyleId>
              </a:tblPr>
              <a:tblGrid>
                <a:gridCol w="2791692"/>
                <a:gridCol w="4572000"/>
              </a:tblGrid>
              <a:tr h="357447">
                <a:tc>
                  <a:txBody>
                    <a:bodyPr/>
                    <a:lstStyle/>
                    <a:p>
                      <a:pPr marL="0" marR="0">
                        <a:lnSpc>
                          <a:spcPct val="200000"/>
                        </a:lnSpc>
                        <a:spcBef>
                          <a:spcPts val="0"/>
                        </a:spcBef>
                        <a:spcAft>
                          <a:spcPts val="0"/>
                        </a:spcAft>
                      </a:pPr>
                      <a:r>
                        <a:rPr lang="en-US" sz="1200" b="1" cap="all" dirty="0">
                          <a:effectLst/>
                        </a:rPr>
                        <a:t>FORMAT</a:t>
                      </a:r>
                      <a:endParaRPr lang="en-US" sz="1100" b="1" dirty="0">
                        <a:effectLst/>
                        <a:latin typeface="Calibri"/>
                        <a:ea typeface="Calibri"/>
                        <a:cs typeface="Times New Roman"/>
                      </a:endParaRPr>
                    </a:p>
                  </a:txBody>
                  <a:tcPr marL="0" marR="0" marT="0" marB="0" anchor="b"/>
                </a:tc>
                <a:tc>
                  <a:txBody>
                    <a:bodyPr/>
                    <a:lstStyle/>
                    <a:p>
                      <a:pPr marL="0" marR="0">
                        <a:lnSpc>
                          <a:spcPct val="200000"/>
                        </a:lnSpc>
                        <a:spcBef>
                          <a:spcPts val="0"/>
                        </a:spcBef>
                        <a:spcAft>
                          <a:spcPts val="0"/>
                        </a:spcAft>
                      </a:pPr>
                      <a:r>
                        <a:rPr lang="en-US" sz="1200" b="1" cap="all">
                          <a:effectLst/>
                        </a:rPr>
                        <a:t>DESCRIPTION</a:t>
                      </a:r>
                      <a:endParaRPr lang="en-US" sz="1100" b="1">
                        <a:effectLst/>
                        <a:latin typeface="Calibri"/>
                        <a:ea typeface="Calibri"/>
                        <a:cs typeface="Times New Roman"/>
                      </a:endParaRPr>
                    </a:p>
                  </a:txBody>
                  <a:tcPr marL="0" marR="0" marT="0" marB="0" anchor="b"/>
                </a:tc>
              </a:tr>
              <a:tr h="469150">
                <a:tc>
                  <a:txBody>
                    <a:bodyPr/>
                    <a:lstStyle/>
                    <a:p>
                      <a:pPr marL="0" marR="0">
                        <a:lnSpc>
                          <a:spcPct val="200000"/>
                        </a:lnSpc>
                        <a:spcBef>
                          <a:spcPts val="0"/>
                        </a:spcBef>
                        <a:spcAft>
                          <a:spcPts val="0"/>
                        </a:spcAft>
                      </a:pPr>
                      <a:r>
                        <a:rPr lang="en-US" sz="1200" b="1">
                          <a:effectLst/>
                        </a:rPr>
                        <a:t>Format (Now, “m”)</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current month and date</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“mm”)</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current month in double digits.</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“mmm”)</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abbreviated name of the current month</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“mmmm”)</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full name of the current month.</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“dd/mm/yyyy”)</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current date in the day/month/year format.</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“mmm,d,yyyy”)</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current date in the Month, Day, Year Format</a:t>
                      </a:r>
                      <a:endParaRPr lang="en-US" sz="1100" b="1">
                        <a:effectLst/>
                        <a:latin typeface="Calibri"/>
                        <a:ea typeface="Calibri"/>
                        <a:cs typeface="Times New Roman"/>
                      </a:endParaRPr>
                    </a:p>
                  </a:txBody>
                  <a:tcPr marL="0" marR="94291" marT="56575" marB="56575" anchor="b"/>
                </a:tc>
              </a:tr>
              <a:tr h="826597">
                <a:tc>
                  <a:txBody>
                    <a:bodyPr/>
                    <a:lstStyle/>
                    <a:p>
                      <a:pPr marL="0" marR="0">
                        <a:lnSpc>
                          <a:spcPct val="200000"/>
                        </a:lnSpc>
                        <a:spcBef>
                          <a:spcPts val="0"/>
                        </a:spcBef>
                        <a:spcAft>
                          <a:spcPts val="0"/>
                        </a:spcAft>
                      </a:pPr>
                      <a:r>
                        <a:rPr lang="en-US" sz="1200" b="1">
                          <a:effectLst/>
                        </a:rPr>
                        <a:t>Format (Now, “h:mm:ss tt”)</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a:effectLst/>
                        </a:rPr>
                        <a:t>Displays current time in hour:minute:second format and show am/pm</a:t>
                      </a:r>
                      <a:endParaRPr lang="en-US" sz="1100" b="1">
                        <a:effectLst/>
                        <a:latin typeface="Calibri"/>
                        <a:ea typeface="Calibri"/>
                        <a:cs typeface="Times New Roman"/>
                      </a:endParaRPr>
                    </a:p>
                  </a:txBody>
                  <a:tcPr marL="0" marR="94291" marT="56575" marB="56575" anchor="b"/>
                </a:tc>
              </a:tr>
              <a:tr h="469150">
                <a:tc>
                  <a:txBody>
                    <a:bodyPr/>
                    <a:lstStyle/>
                    <a:p>
                      <a:pPr marL="0" marR="0">
                        <a:lnSpc>
                          <a:spcPct val="200000"/>
                        </a:lnSpc>
                        <a:spcBef>
                          <a:spcPts val="0"/>
                        </a:spcBef>
                        <a:spcAft>
                          <a:spcPts val="0"/>
                        </a:spcAft>
                      </a:pPr>
                      <a:r>
                        <a:rPr lang="en-US" sz="1200" b="1">
                          <a:effectLst/>
                        </a:rPr>
                        <a:t>Format (Now, “MM/dd/yyyy h:mm:ss)</a:t>
                      </a:r>
                      <a:endParaRPr lang="en-US" sz="1100" b="1">
                        <a:effectLst/>
                        <a:latin typeface="Calibri"/>
                        <a:ea typeface="Calibri"/>
                        <a:cs typeface="Times New Roman"/>
                      </a:endParaRPr>
                    </a:p>
                  </a:txBody>
                  <a:tcPr marL="0" marR="94291" marT="56575" marB="56575" anchor="b"/>
                </a:tc>
                <a:tc>
                  <a:txBody>
                    <a:bodyPr/>
                    <a:lstStyle/>
                    <a:p>
                      <a:pPr marL="0" marR="0">
                        <a:lnSpc>
                          <a:spcPct val="200000"/>
                        </a:lnSpc>
                        <a:spcBef>
                          <a:spcPts val="0"/>
                        </a:spcBef>
                        <a:spcAft>
                          <a:spcPts val="0"/>
                        </a:spcAft>
                      </a:pPr>
                      <a:r>
                        <a:rPr lang="en-US" sz="1200" b="1" dirty="0">
                          <a:effectLst/>
                        </a:rPr>
                        <a:t>Displays current date and time in </a:t>
                      </a:r>
                      <a:r>
                        <a:rPr lang="en-US" sz="1200" b="1" dirty="0" err="1">
                          <a:effectLst/>
                        </a:rPr>
                        <a:t>hour:minute:second</a:t>
                      </a:r>
                      <a:r>
                        <a:rPr lang="en-US" sz="1200" b="1" dirty="0">
                          <a:effectLst/>
                        </a:rPr>
                        <a:t> format</a:t>
                      </a:r>
                      <a:endParaRPr lang="en-US" sz="1100" b="1" dirty="0">
                        <a:effectLst/>
                        <a:latin typeface="Calibri"/>
                        <a:ea typeface="Calibri"/>
                        <a:cs typeface="Times New Roman"/>
                      </a:endParaRPr>
                    </a:p>
                  </a:txBody>
                  <a:tcPr marL="0" marR="94291" marT="56575" marB="56575" anchor="b"/>
                </a:tc>
              </a:tr>
            </a:tbl>
          </a:graphicData>
        </a:graphic>
      </p:graphicFrame>
    </p:spTree>
    <p:extLst>
      <p:ext uri="{BB962C8B-B14F-4D97-AF65-F5344CB8AC3E}">
        <p14:creationId xmlns:p14="http://schemas.microsoft.com/office/powerpoint/2010/main" val="40925925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normAutofit/>
          </a:bodyPr>
          <a:lstStyle/>
          <a:p>
            <a:r>
              <a:rPr lang="en-US" b="1" dirty="0">
                <a:latin typeface="Times New Roman" panose="02020603050405020304" pitchFamily="18" charset="0"/>
                <a:cs typeface="Times New Roman" panose="02020603050405020304" pitchFamily="18" charset="0"/>
              </a:rPr>
              <a:t>Example </a:t>
            </a:r>
            <a:endParaRPr lang="en-US" dirty="0"/>
          </a:p>
        </p:txBody>
      </p:sp>
      <p:sp>
        <p:nvSpPr>
          <p:cNvPr id="3" name="Subtitle 2"/>
          <p:cNvSpPr>
            <a:spLocks noGrp="1"/>
          </p:cNvSpPr>
          <p:nvPr>
            <p:ph type="subTitle" idx="1"/>
          </p:nvPr>
        </p:nvSpPr>
        <p:spPr>
          <a:xfrm>
            <a:off x="1143000" y="2133600"/>
            <a:ext cx="8001000" cy="3127375"/>
          </a:xfrm>
        </p:spPr>
        <p:txBody>
          <a:bodyPr>
            <a:normAutofit fontScale="70000" lnSpcReduction="20000"/>
          </a:bodyPr>
          <a:lstStyle/>
          <a:p>
            <a:pPr algn="l"/>
            <a:r>
              <a:rPr lang="en-US" sz="2600" b="1" dirty="0" smtClean="0">
                <a:solidFill>
                  <a:schemeClr val="tx1"/>
                </a:solidFill>
                <a:latin typeface="Times New Roman" panose="02020603050405020304" pitchFamily="18" charset="0"/>
                <a:cs typeface="Times New Roman" panose="02020603050405020304" pitchFamily="18" charset="0"/>
              </a:rPr>
              <a:t>Private </a:t>
            </a:r>
            <a:r>
              <a:rPr lang="en-US" sz="2600" b="1" dirty="0">
                <a:solidFill>
                  <a:schemeClr val="tx1"/>
                </a:solidFill>
                <a:latin typeface="Times New Roman" panose="02020603050405020304" pitchFamily="18" charset="0"/>
                <a:cs typeface="Times New Roman" panose="02020603050405020304" pitchFamily="18" charset="0"/>
              </a:rPr>
              <a:t>Sub Timer1_Tick(sender As Object, e As </a:t>
            </a:r>
            <a:r>
              <a:rPr lang="en-US" sz="2600" b="1" dirty="0" err="1">
                <a:solidFill>
                  <a:schemeClr val="tx1"/>
                </a:solidFill>
                <a:latin typeface="Times New Roman" panose="02020603050405020304" pitchFamily="18" charset="0"/>
                <a:cs typeface="Times New Roman" panose="02020603050405020304" pitchFamily="18" charset="0"/>
              </a:rPr>
              <a:t>EventArgs</a:t>
            </a:r>
            <a:r>
              <a:rPr lang="en-US" sz="2600" b="1" dirty="0">
                <a:solidFill>
                  <a:schemeClr val="tx1"/>
                </a:solidFill>
                <a:latin typeface="Times New Roman" panose="02020603050405020304" pitchFamily="18" charset="0"/>
                <a:cs typeface="Times New Roman" panose="02020603050405020304" pitchFamily="18" charset="0"/>
              </a:rPr>
              <a:t>) Handles Timer1.Tick</a:t>
            </a:r>
          </a:p>
          <a:p>
            <a:pPr algn="l"/>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lblDisplay.Text</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a:solidFill>
                  <a:schemeClr val="tx1"/>
                </a:solidFill>
                <a:latin typeface="Times New Roman" panose="02020603050405020304" pitchFamily="18" charset="0"/>
                <a:cs typeface="Times New Roman" panose="02020603050405020304" pitchFamily="18" charset="0"/>
              </a:rPr>
              <a:t>= Format(Now, “m”)</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lblDisplay2.Text </a:t>
            </a:r>
            <a:r>
              <a:rPr lang="en-US" sz="2600" b="1" dirty="0">
                <a:solidFill>
                  <a:schemeClr val="tx1"/>
                </a:solidFill>
                <a:latin typeface="Times New Roman" panose="02020603050405020304" pitchFamily="18" charset="0"/>
                <a:cs typeface="Times New Roman" panose="02020603050405020304" pitchFamily="18" charset="0"/>
              </a:rPr>
              <a:t>= Format(Now, “mm”)</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lblDisplay3.Text </a:t>
            </a:r>
            <a:r>
              <a:rPr lang="en-US" sz="2600" b="1" dirty="0">
                <a:solidFill>
                  <a:schemeClr val="tx1"/>
                </a:solidFill>
                <a:latin typeface="Times New Roman" panose="02020603050405020304" pitchFamily="18" charset="0"/>
                <a:cs typeface="Times New Roman" panose="02020603050405020304" pitchFamily="18" charset="0"/>
              </a:rPr>
              <a:t>= Format(Now, “mmm”)</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lblDisplay4.Text </a:t>
            </a:r>
            <a:r>
              <a:rPr lang="en-US" sz="2600" b="1" dirty="0">
                <a:solidFill>
                  <a:schemeClr val="tx1"/>
                </a:solidFill>
                <a:latin typeface="Times New Roman" panose="02020603050405020304" pitchFamily="18" charset="0"/>
                <a:cs typeface="Times New Roman" panose="02020603050405020304" pitchFamily="18" charset="0"/>
              </a:rPr>
              <a:t>= Format(Now, “</a:t>
            </a:r>
            <a:r>
              <a:rPr lang="en-US" sz="2600" b="1" dirty="0" err="1">
                <a:solidFill>
                  <a:schemeClr val="tx1"/>
                </a:solidFill>
                <a:latin typeface="Times New Roman" panose="02020603050405020304" pitchFamily="18" charset="0"/>
                <a:cs typeface="Times New Roman" panose="02020603050405020304" pitchFamily="18" charset="0"/>
              </a:rPr>
              <a:t>mmmm</a:t>
            </a:r>
            <a:r>
              <a:rPr lang="en-US" sz="2600" b="1" dirty="0">
                <a:solidFill>
                  <a:schemeClr val="tx1"/>
                </a:solidFill>
                <a:latin typeface="Times New Roman" panose="02020603050405020304" pitchFamily="18" charset="0"/>
                <a:cs typeface="Times New Roman" panose="02020603050405020304" pitchFamily="18" charset="0"/>
              </a:rPr>
              <a: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lblDisplay5.Text </a:t>
            </a:r>
            <a:r>
              <a:rPr lang="en-US" sz="2600" b="1" dirty="0">
                <a:solidFill>
                  <a:schemeClr val="tx1"/>
                </a:solidFill>
                <a:latin typeface="Times New Roman" panose="02020603050405020304" pitchFamily="18" charset="0"/>
                <a:cs typeface="Times New Roman" panose="02020603050405020304" pitchFamily="18" charset="0"/>
              </a:rPr>
              <a:t>= Format(Now, “</a:t>
            </a:r>
            <a:r>
              <a:rPr lang="en-US" sz="2600" b="1" dirty="0" err="1">
                <a:solidFill>
                  <a:schemeClr val="tx1"/>
                </a:solidFill>
                <a:latin typeface="Times New Roman" panose="02020603050405020304" pitchFamily="18" charset="0"/>
                <a:cs typeface="Times New Roman" panose="02020603050405020304" pitchFamily="18" charset="0"/>
              </a:rPr>
              <a:t>dd</a:t>
            </a:r>
            <a:r>
              <a:rPr lang="en-US" sz="2600" b="1" dirty="0">
                <a:solidFill>
                  <a:schemeClr val="tx1"/>
                </a:solidFill>
                <a:latin typeface="Times New Roman" panose="02020603050405020304" pitchFamily="18" charset="0"/>
                <a:cs typeface="Times New Roman" panose="02020603050405020304" pitchFamily="18" charset="0"/>
              </a:rPr>
              <a:t>/mm/</a:t>
            </a:r>
            <a:r>
              <a:rPr lang="en-US" sz="2600" b="1" dirty="0" err="1">
                <a:solidFill>
                  <a:schemeClr val="tx1"/>
                </a:solidFill>
                <a:latin typeface="Times New Roman" panose="02020603050405020304" pitchFamily="18" charset="0"/>
                <a:cs typeface="Times New Roman" panose="02020603050405020304" pitchFamily="18" charset="0"/>
              </a:rPr>
              <a:t>yyyy</a:t>
            </a:r>
            <a:r>
              <a:rPr lang="en-US" sz="2600" b="1" dirty="0">
                <a:solidFill>
                  <a:schemeClr val="tx1"/>
                </a:solidFill>
                <a:latin typeface="Times New Roman" panose="02020603050405020304" pitchFamily="18" charset="0"/>
                <a:cs typeface="Times New Roman" panose="02020603050405020304" pitchFamily="18" charset="0"/>
              </a:rPr>
              <a: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lblDisplay6.Text </a:t>
            </a:r>
            <a:r>
              <a:rPr lang="en-US" sz="2600" b="1" dirty="0">
                <a:solidFill>
                  <a:schemeClr val="tx1"/>
                </a:solidFill>
                <a:latin typeface="Times New Roman" panose="02020603050405020304" pitchFamily="18" charset="0"/>
                <a:cs typeface="Times New Roman" panose="02020603050405020304" pitchFamily="18" charset="0"/>
              </a:rPr>
              <a:t>= Format(Now, “</a:t>
            </a:r>
            <a:r>
              <a:rPr lang="en-US" sz="2600" b="1" dirty="0" err="1">
                <a:solidFill>
                  <a:schemeClr val="tx1"/>
                </a:solidFill>
                <a:latin typeface="Times New Roman" panose="02020603050405020304" pitchFamily="18" charset="0"/>
                <a:cs typeface="Times New Roman" panose="02020603050405020304" pitchFamily="18" charset="0"/>
              </a:rPr>
              <a:t>mmm,d,yyyy</a:t>
            </a:r>
            <a:r>
              <a:rPr lang="en-US" sz="2600" b="1" dirty="0">
                <a:solidFill>
                  <a:schemeClr val="tx1"/>
                </a:solidFill>
                <a:latin typeface="Times New Roman" panose="02020603050405020304" pitchFamily="18" charset="0"/>
                <a:cs typeface="Times New Roman" panose="02020603050405020304" pitchFamily="18" charset="0"/>
              </a:rPr>
              <a: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lblDisplay7.Text </a:t>
            </a:r>
            <a:r>
              <a:rPr lang="en-US" sz="2600" b="1" dirty="0">
                <a:solidFill>
                  <a:schemeClr val="tx1"/>
                </a:solidFill>
                <a:latin typeface="Times New Roman" panose="02020603050405020304" pitchFamily="18" charset="0"/>
                <a:cs typeface="Times New Roman" panose="02020603050405020304" pitchFamily="18" charset="0"/>
              </a:rPr>
              <a:t>= Format(Now, “</a:t>
            </a:r>
            <a:r>
              <a:rPr lang="en-US" sz="2600" b="1" dirty="0" err="1">
                <a:solidFill>
                  <a:schemeClr val="tx1"/>
                </a:solidFill>
                <a:latin typeface="Times New Roman" panose="02020603050405020304" pitchFamily="18" charset="0"/>
                <a:cs typeface="Times New Roman" panose="02020603050405020304" pitchFamily="18" charset="0"/>
              </a:rPr>
              <a:t>h:mm:ss</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tt</a:t>
            </a:r>
            <a:r>
              <a:rPr lang="en-US" sz="2600" b="1" dirty="0">
                <a:solidFill>
                  <a:schemeClr val="tx1"/>
                </a:solidFill>
                <a:latin typeface="Times New Roman" panose="02020603050405020304" pitchFamily="18" charset="0"/>
                <a:cs typeface="Times New Roman" panose="02020603050405020304" pitchFamily="18" charset="0"/>
              </a:rPr>
              <a: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lblDisplay8.Text </a:t>
            </a:r>
            <a:r>
              <a:rPr lang="en-US" sz="2600" b="1" dirty="0">
                <a:solidFill>
                  <a:schemeClr val="tx1"/>
                </a:solidFill>
                <a:latin typeface="Times New Roman" panose="02020603050405020304" pitchFamily="18" charset="0"/>
                <a:cs typeface="Times New Roman" panose="02020603050405020304" pitchFamily="18" charset="0"/>
              </a:rPr>
              <a:t>= Format(Now, “MM/</a:t>
            </a:r>
            <a:r>
              <a:rPr lang="en-US" sz="2600" b="1" dirty="0" err="1">
                <a:solidFill>
                  <a:schemeClr val="tx1"/>
                </a:solidFill>
                <a:latin typeface="Times New Roman" panose="02020603050405020304" pitchFamily="18" charset="0"/>
                <a:cs typeface="Times New Roman" panose="02020603050405020304" pitchFamily="18" charset="0"/>
              </a:rPr>
              <a:t>dd</a:t>
            </a:r>
            <a:r>
              <a:rPr lang="en-US" sz="2600" b="1" dirty="0">
                <a:solidFill>
                  <a:schemeClr val="tx1"/>
                </a:solidFill>
                <a:latin typeface="Times New Roman" panose="02020603050405020304" pitchFamily="18" charset="0"/>
                <a:cs typeface="Times New Roman" panose="02020603050405020304" pitchFamily="18" charset="0"/>
              </a:rPr>
              <a:t>/</a:t>
            </a:r>
            <a:r>
              <a:rPr lang="en-US" sz="2600" b="1" dirty="0" err="1">
                <a:solidFill>
                  <a:schemeClr val="tx1"/>
                </a:solidFill>
                <a:latin typeface="Times New Roman" panose="02020603050405020304" pitchFamily="18" charset="0"/>
                <a:cs typeface="Times New Roman" panose="02020603050405020304" pitchFamily="18" charset="0"/>
              </a:rPr>
              <a:t>yyyy</a:t>
            </a:r>
            <a:r>
              <a:rPr lang="en-US" sz="2600" b="1" dirty="0">
                <a:solidFill>
                  <a:schemeClr val="tx1"/>
                </a:solidFill>
                <a:latin typeface="Times New Roman" panose="02020603050405020304" pitchFamily="18" charset="0"/>
                <a:cs typeface="Times New Roman" panose="02020603050405020304" pitchFamily="18" charset="0"/>
              </a:rPr>
              <a:t> h:mm:ss </a:t>
            </a:r>
            <a:r>
              <a:rPr lang="en-US" sz="2600" b="1" dirty="0" err="1">
                <a:solidFill>
                  <a:schemeClr val="tx1"/>
                </a:solidFill>
                <a:latin typeface="Times New Roman" panose="02020603050405020304" pitchFamily="18" charset="0"/>
                <a:cs typeface="Times New Roman" panose="02020603050405020304" pitchFamily="18" charset="0"/>
              </a:rPr>
              <a:t>tt</a:t>
            </a:r>
            <a:r>
              <a:rPr lang="en-US" sz="2600" b="1" dirty="0">
                <a:solidFill>
                  <a:schemeClr val="tx1"/>
                </a:solidFill>
                <a:latin typeface="Times New Roman" panose="02020603050405020304" pitchFamily="18" charset="0"/>
                <a:cs typeface="Times New Roman" panose="02020603050405020304" pitchFamily="18" charset="0"/>
              </a:rPr>
              <a:t>”)</a:t>
            </a:r>
          </a:p>
          <a:p>
            <a:pPr algn="l"/>
            <a:r>
              <a:rPr lang="en-US" sz="2600" b="1" dirty="0">
                <a:solidFill>
                  <a:schemeClr val="tx1"/>
                </a:solidFill>
                <a:latin typeface="Times New Roman" panose="02020603050405020304" pitchFamily="18" charset="0"/>
                <a:cs typeface="Times New Roman" panose="02020603050405020304" pitchFamily="18" charset="0"/>
              </a:rPr>
              <a:t>End Sub                                                                   </a:t>
            </a:r>
            <a:r>
              <a:rPr lang="en-US" sz="2600" b="1" dirty="0" smtClean="0">
                <a:solidFill>
                  <a:schemeClr val="tx1"/>
                </a:solidFill>
                <a:latin typeface="Times New Roman" panose="02020603050405020304" pitchFamily="18" charset="0"/>
                <a:cs typeface="Times New Roman" panose="02020603050405020304" pitchFamily="18" charset="0"/>
              </a:rPr>
              <a:t>              </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                                                          Output</a:t>
            </a:r>
            <a:endParaRPr lang="en-US" b="1" dirty="0">
              <a:solidFill>
                <a:schemeClr val="tx1"/>
              </a:solidFill>
              <a:latin typeface="Times New Roman" panose="02020603050405020304" pitchFamily="18" charset="0"/>
              <a:cs typeface="Times New Roman" panose="02020603050405020304" pitchFamily="18" charset="0"/>
            </a:endParaRPr>
          </a:p>
          <a:p>
            <a:endParaRPr lang="en-US" b="1" dirty="0">
              <a:solidFill>
                <a:schemeClr val="tx1"/>
              </a:solidFill>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487023"/>
            <a:ext cx="2888673" cy="2370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8704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685800"/>
          </a:xfrm>
        </p:spPr>
        <p:txBody>
          <a:bodyPr>
            <a:normAutofit fontScale="90000"/>
          </a:bodyPr>
          <a:lstStyle/>
          <a:p>
            <a:r>
              <a:rPr lang="en-US" b="1" dirty="0"/>
              <a:t>The Abs </a:t>
            </a:r>
            <a:r>
              <a:rPr lang="en-US" b="1" dirty="0" smtClean="0"/>
              <a:t>function</a:t>
            </a:r>
            <a:endParaRPr lang="en-US" dirty="0"/>
          </a:p>
        </p:txBody>
      </p:sp>
      <p:sp>
        <p:nvSpPr>
          <p:cNvPr id="3" name="Subtitle 2"/>
          <p:cNvSpPr>
            <a:spLocks noGrp="1"/>
          </p:cNvSpPr>
          <p:nvPr>
            <p:ph type="subTitle" idx="1"/>
          </p:nvPr>
        </p:nvSpPr>
        <p:spPr>
          <a:xfrm>
            <a:off x="1219200" y="2133601"/>
            <a:ext cx="7924800" cy="4696690"/>
          </a:xfrm>
        </p:spPr>
        <p:txBody>
          <a:bodyPr>
            <a:normAutofit/>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Abs function returns the absolute value of a given number.</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The syntax is</a:t>
            </a:r>
          </a:p>
          <a:p>
            <a:pPr algn="l" fontAlgn="base"/>
            <a:r>
              <a:rPr lang="en-US" b="1" dirty="0" smtClean="0">
                <a:solidFill>
                  <a:schemeClr val="tx1"/>
                </a:solidFill>
                <a:latin typeface="Times New Roman" panose="02020603050405020304" pitchFamily="18" charset="0"/>
                <a:cs typeface="Times New Roman" panose="02020603050405020304" pitchFamily="18" charset="0"/>
              </a:rPr>
              <a:t>          Math</a:t>
            </a:r>
            <a:r>
              <a:rPr lang="en-US" b="1" dirty="0">
                <a:solidFill>
                  <a:schemeClr val="tx1"/>
                </a:solidFill>
                <a:latin typeface="Times New Roman" panose="02020603050405020304" pitchFamily="18" charset="0"/>
                <a:cs typeface="Times New Roman" panose="02020603050405020304" pitchFamily="18" charset="0"/>
              </a:rPr>
              <a:t>. Abs (number)</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 The Math keyword here indicates that the Abs function belongs to the Math class. However, not all mathematical functions belong to the Math class.</a:t>
            </a:r>
          </a:p>
          <a:p>
            <a:endParaRPr lang="en-US" dirty="0"/>
          </a:p>
        </p:txBody>
      </p:sp>
    </p:spTree>
    <p:extLst>
      <p:ext uri="{BB962C8B-B14F-4D97-AF65-F5344CB8AC3E}">
        <p14:creationId xmlns:p14="http://schemas.microsoft.com/office/powerpoint/2010/main" val="2999129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219200"/>
            <a:ext cx="7904018" cy="609599"/>
          </a:xfrm>
        </p:spPr>
        <p:txBody>
          <a:bodyPr>
            <a:normAutofit fontScale="90000"/>
          </a:bodyPr>
          <a:lstStyle/>
          <a:p>
            <a:r>
              <a:rPr lang="en-US" b="1" dirty="0">
                <a:latin typeface="Times New Roman" panose="02020603050405020304" pitchFamily="18" charset="0"/>
                <a:cs typeface="Times New Roman" panose="02020603050405020304" pitchFamily="18" charset="0"/>
              </a:rPr>
              <a:t>Example </a:t>
            </a:r>
            <a:endParaRPr lang="en-US" dirty="0"/>
          </a:p>
        </p:txBody>
      </p:sp>
      <p:sp>
        <p:nvSpPr>
          <p:cNvPr id="3" name="Subtitle 2"/>
          <p:cNvSpPr>
            <a:spLocks noGrp="1"/>
          </p:cNvSpPr>
          <p:nvPr>
            <p:ph type="subTitle" idx="1"/>
          </p:nvPr>
        </p:nvSpPr>
        <p:spPr>
          <a:xfrm>
            <a:off x="1191491" y="1828800"/>
            <a:ext cx="7924800" cy="3352800"/>
          </a:xfrm>
        </p:spPr>
        <p:txBody>
          <a:bodyPr>
            <a:normAutofit fontScale="700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this example, we add a text box control for the user to input his or her number and a label control to display the absolute value of the number. We use the Val function to convert text to numeric value. Rename the textbox as </a:t>
            </a:r>
            <a:r>
              <a:rPr lang="en-US" dirty="0" err="1">
                <a:solidFill>
                  <a:schemeClr val="tx1"/>
                </a:solidFill>
                <a:latin typeface="Times New Roman" panose="02020603050405020304" pitchFamily="18" charset="0"/>
                <a:cs typeface="Times New Roman" panose="02020603050405020304" pitchFamily="18" charset="0"/>
              </a:rPr>
              <a:t>TxtNum</a:t>
            </a:r>
            <a:r>
              <a:rPr lang="en-US" dirty="0">
                <a:solidFill>
                  <a:schemeClr val="tx1"/>
                </a:solidFill>
                <a:latin typeface="Times New Roman" panose="02020603050405020304" pitchFamily="18" charset="0"/>
                <a:cs typeface="Times New Roman" panose="02020603050405020304" pitchFamily="18" charset="0"/>
              </a:rPr>
              <a:t> and the label as </a:t>
            </a:r>
            <a:r>
              <a:rPr lang="en-US" dirty="0" err="1">
                <a:solidFill>
                  <a:schemeClr val="tx1"/>
                </a:solidFill>
                <a:latin typeface="Times New Roman" panose="02020603050405020304" pitchFamily="18" charset="0"/>
                <a:cs typeface="Times New Roman" panose="02020603050405020304" pitchFamily="18" charset="0"/>
              </a:rPr>
              <a:t>LblAbs</a:t>
            </a:r>
            <a:r>
              <a:rPr lang="en-US" dirty="0">
                <a:solidFill>
                  <a:schemeClr val="tx1"/>
                </a:solidFill>
                <a:latin typeface="Times New Roman" panose="02020603050405020304" pitchFamily="18" charset="0"/>
                <a:cs typeface="Times New Roman" panose="02020603050405020304" pitchFamily="18" charset="0"/>
              </a:rPr>
              <a:t>.</a:t>
            </a:r>
          </a:p>
          <a:p>
            <a:pPr algn="l" fontAlgn="base"/>
            <a:r>
              <a:rPr lang="en-US" b="1" dirty="0">
                <a:solidFill>
                  <a:schemeClr val="tx1"/>
                </a:solidFill>
                <a:latin typeface="Times New Roman" panose="02020603050405020304" pitchFamily="18" charset="0"/>
                <a:cs typeface="Times New Roman" panose="02020603050405020304" pitchFamily="18" charset="0"/>
              </a:rPr>
              <a:t>The Code 	</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Private Sub </a:t>
            </a:r>
            <a:r>
              <a:rPr lang="en-US" b="1" dirty="0" err="1">
                <a:solidFill>
                  <a:schemeClr val="tx1"/>
                </a:solidFill>
                <a:latin typeface="Times New Roman" panose="02020603050405020304" pitchFamily="18" charset="0"/>
                <a:cs typeface="Times New Roman" panose="02020603050405020304" pitchFamily="18" charset="0"/>
              </a:rPr>
              <a:t>BtnComp_Click</a:t>
            </a:r>
            <a:r>
              <a:rPr lang="en-US" b="1" dirty="0">
                <a:solidFill>
                  <a:schemeClr val="tx1"/>
                </a:solidFill>
                <a:latin typeface="Times New Roman" panose="02020603050405020304" pitchFamily="18" charset="0"/>
                <a:cs typeface="Times New Roman" panose="02020603050405020304" pitchFamily="18" charset="0"/>
              </a:rPr>
              <a:t>(sender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BtnComp.Click</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LblAbs.Text</a:t>
            </a:r>
            <a:r>
              <a:rPr lang="en-US" b="1" dirty="0">
                <a:solidFill>
                  <a:schemeClr val="tx1"/>
                </a:solidFill>
                <a:latin typeface="Times New Roman" panose="02020603050405020304" pitchFamily="18" charset="0"/>
                <a:cs typeface="Times New Roman" panose="02020603050405020304" pitchFamily="18" charset="0"/>
              </a:rPr>
              <a:t> = </a:t>
            </a:r>
            <a:r>
              <a:rPr lang="en-US" b="1" dirty="0" err="1">
                <a:solidFill>
                  <a:schemeClr val="tx1"/>
                </a:solidFill>
                <a:latin typeface="Times New Roman" panose="02020603050405020304" pitchFamily="18" charset="0"/>
                <a:cs typeface="Times New Roman" panose="02020603050405020304" pitchFamily="18" charset="0"/>
              </a:rPr>
              <a:t>Math.Abs</a:t>
            </a:r>
            <a:r>
              <a:rPr lang="en-US" b="1" dirty="0">
                <a:solidFill>
                  <a:schemeClr val="tx1"/>
                </a:solidFill>
                <a:latin typeface="Times New Roman" panose="02020603050405020304" pitchFamily="18" charset="0"/>
                <a:cs typeface="Times New Roman" panose="02020603050405020304" pitchFamily="18" charset="0"/>
              </a:rPr>
              <a:t>(Val(</a:t>
            </a:r>
            <a:r>
              <a:rPr lang="en-US" b="1" dirty="0" err="1">
                <a:solidFill>
                  <a:schemeClr val="tx1"/>
                </a:solidFill>
                <a:latin typeface="Times New Roman" panose="02020603050405020304" pitchFamily="18" charset="0"/>
                <a:cs typeface="Times New Roman" panose="02020603050405020304" pitchFamily="18" charset="0"/>
              </a:rPr>
              <a:t>TxtNum.Text</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End Sub</a:t>
            </a:r>
          </a:p>
        </p:txBody>
      </p:sp>
      <p:pic>
        <p:nvPicPr>
          <p:cNvPr id="5" name="Picture 4" descr="vb2013_figure18.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562601" y="4267200"/>
            <a:ext cx="3581400" cy="2618509"/>
          </a:xfrm>
          <a:prstGeom prst="rect">
            <a:avLst/>
          </a:prstGeom>
          <a:noFill/>
          <a:ln>
            <a:noFill/>
          </a:ln>
        </p:spPr>
      </p:pic>
    </p:spTree>
    <p:extLst>
      <p:ext uri="{BB962C8B-B14F-4D97-AF65-F5344CB8AC3E}">
        <p14:creationId xmlns:p14="http://schemas.microsoft.com/office/powerpoint/2010/main" val="739379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5" y="13855"/>
            <a:ext cx="9144000" cy="6858000"/>
          </a:xfrm>
          <a:prstGeom prst="rect">
            <a:avLst/>
          </a:prstGeom>
        </p:spPr>
      </p:pic>
      <p:sp>
        <p:nvSpPr>
          <p:cNvPr id="2" name="Title 1"/>
          <p:cNvSpPr>
            <a:spLocks noGrp="1"/>
          </p:cNvSpPr>
          <p:nvPr>
            <p:ph type="ctrTitle"/>
          </p:nvPr>
        </p:nvSpPr>
        <p:spPr>
          <a:xfrm>
            <a:off x="1143000" y="1219200"/>
            <a:ext cx="7904018" cy="685800"/>
          </a:xfrm>
        </p:spPr>
        <p:txBody>
          <a:bodyPr>
            <a:normAutofit fontScale="90000"/>
          </a:bodyPr>
          <a:lstStyle/>
          <a:p>
            <a:r>
              <a:rPr lang="en-US" b="1" dirty="0" smtClean="0"/>
              <a:t> </a:t>
            </a:r>
            <a:r>
              <a:rPr lang="en-US" b="1" dirty="0"/>
              <a:t>The </a:t>
            </a:r>
            <a:r>
              <a:rPr lang="en-US" b="1" dirty="0" err="1"/>
              <a:t>Exp</a:t>
            </a:r>
            <a:r>
              <a:rPr lang="en-US" b="1" dirty="0"/>
              <a:t> </a:t>
            </a:r>
            <a:r>
              <a:rPr lang="en-US" b="1" dirty="0" smtClean="0"/>
              <a:t>function</a:t>
            </a:r>
            <a:endParaRPr lang="en-US" dirty="0"/>
          </a:p>
        </p:txBody>
      </p:sp>
      <p:sp>
        <p:nvSpPr>
          <p:cNvPr id="3" name="Subtitle 2"/>
          <p:cNvSpPr>
            <a:spLocks noGrp="1"/>
          </p:cNvSpPr>
          <p:nvPr>
            <p:ph type="subTitle" idx="1"/>
          </p:nvPr>
        </p:nvSpPr>
        <p:spPr>
          <a:xfrm>
            <a:off x="1219200" y="1905000"/>
            <a:ext cx="7924800" cy="3505200"/>
          </a:xfrm>
        </p:spPr>
        <p:txBody>
          <a:bodyPr>
            <a:normAutofit fontScale="55000" lnSpcReduction="20000"/>
          </a:bodyPr>
          <a:lstStyle/>
          <a:p>
            <a:pPr algn="l"/>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Exp</a:t>
            </a:r>
            <a:r>
              <a:rPr lang="en-US" dirty="0">
                <a:solidFill>
                  <a:schemeClr val="tx1"/>
                </a:solidFill>
                <a:latin typeface="Times New Roman" panose="02020603050405020304" pitchFamily="18" charset="0"/>
                <a:cs typeface="Times New Roman" panose="02020603050405020304" pitchFamily="18" charset="0"/>
              </a:rPr>
              <a:t> function returns the exponential value of a given number. For example, </a:t>
            </a:r>
            <a:r>
              <a:rPr lang="en-US" dirty="0" err="1">
                <a:solidFill>
                  <a:schemeClr val="tx1"/>
                </a:solidFill>
                <a:latin typeface="Times New Roman" panose="02020603050405020304" pitchFamily="18" charset="0"/>
                <a:cs typeface="Times New Roman" panose="02020603050405020304" pitchFamily="18" charset="0"/>
              </a:rPr>
              <a:t>Exp</a:t>
            </a:r>
            <a:r>
              <a:rPr lang="en-US" dirty="0">
                <a:solidFill>
                  <a:schemeClr val="tx1"/>
                </a:solidFill>
                <a:latin typeface="Times New Roman" panose="02020603050405020304" pitchFamily="18" charset="0"/>
                <a:cs typeface="Times New Roman" panose="02020603050405020304" pitchFamily="18" charset="0"/>
              </a:rPr>
              <a:t>(1) = e = 2.71828182</a:t>
            </a:r>
          </a:p>
          <a:p>
            <a:pPr algn="l"/>
            <a:r>
              <a:rPr lang="en-US" dirty="0">
                <a:solidFill>
                  <a:schemeClr val="tx1"/>
                </a:solidFill>
                <a:latin typeface="Times New Roman" panose="02020603050405020304" pitchFamily="18" charset="0"/>
                <a:cs typeface="Times New Roman" panose="02020603050405020304" pitchFamily="18" charset="0"/>
              </a:rPr>
              <a:t>The syntax is</a:t>
            </a:r>
          </a:p>
          <a:p>
            <a:pPr algn="l"/>
            <a:r>
              <a:rPr lang="en-US" b="1" dirty="0" err="1">
                <a:solidFill>
                  <a:schemeClr val="tx1"/>
                </a:solidFill>
                <a:latin typeface="Times New Roman" panose="02020603050405020304" pitchFamily="18" charset="0"/>
                <a:cs typeface="Times New Roman" panose="02020603050405020304" pitchFamily="18" charset="0"/>
              </a:rPr>
              <a:t>Math.Exp</a:t>
            </a:r>
            <a:r>
              <a:rPr lang="en-US" b="1" dirty="0">
                <a:solidFill>
                  <a:schemeClr val="tx1"/>
                </a:solidFill>
                <a:latin typeface="Times New Roman" panose="02020603050405020304" pitchFamily="18" charset="0"/>
                <a:cs typeface="Times New Roman" panose="02020603050405020304" pitchFamily="18" charset="0"/>
              </a:rPr>
              <a:t> (number)</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b="1" dirty="0">
                <a:solidFill>
                  <a:schemeClr val="tx1"/>
                </a:solidFill>
                <a:latin typeface="Times New Roman" panose="02020603050405020304" pitchFamily="18" charset="0"/>
                <a:cs typeface="Times New Roman" panose="02020603050405020304" pitchFamily="18" charset="0"/>
              </a:rPr>
              <a:t> Example </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In this example, we shall add a text box control for the user to input his or her number and a label control to display the exponential value of the number. Rename the textbox as </a:t>
            </a:r>
            <a:r>
              <a:rPr lang="en-US" dirty="0" err="1">
                <a:solidFill>
                  <a:schemeClr val="tx1"/>
                </a:solidFill>
                <a:latin typeface="Times New Roman" panose="02020603050405020304" pitchFamily="18" charset="0"/>
                <a:cs typeface="Times New Roman" panose="02020603050405020304" pitchFamily="18" charset="0"/>
              </a:rPr>
              <a:t>TxtNum</a:t>
            </a:r>
            <a:r>
              <a:rPr lang="en-US" dirty="0">
                <a:solidFill>
                  <a:schemeClr val="tx1"/>
                </a:solidFill>
                <a:latin typeface="Times New Roman" panose="02020603050405020304" pitchFamily="18" charset="0"/>
                <a:cs typeface="Times New Roman" panose="02020603050405020304" pitchFamily="18" charset="0"/>
              </a:rPr>
              <a:t> and the label as </a:t>
            </a:r>
            <a:r>
              <a:rPr lang="en-US" dirty="0" err="1">
                <a:solidFill>
                  <a:schemeClr val="tx1"/>
                </a:solidFill>
                <a:latin typeface="Times New Roman" panose="02020603050405020304" pitchFamily="18" charset="0"/>
                <a:cs typeface="Times New Roman" panose="02020603050405020304" pitchFamily="18" charset="0"/>
              </a:rPr>
              <a:t>LblAbs</a:t>
            </a:r>
            <a:r>
              <a:rPr lang="en-US" dirty="0">
                <a:solidFill>
                  <a:schemeClr val="tx1"/>
                </a:solidFill>
                <a:latin typeface="Times New Roman" panose="02020603050405020304" pitchFamily="18" charset="0"/>
                <a:cs typeface="Times New Roman" panose="02020603050405020304" pitchFamily="18" charset="0"/>
              </a:rPr>
              <a:t>.</a:t>
            </a:r>
          </a:p>
          <a:p>
            <a:pPr algn="l" fontAlgn="base"/>
            <a:r>
              <a:rPr lang="en-US" b="1" dirty="0">
                <a:solidFill>
                  <a:schemeClr val="tx1"/>
                </a:solidFill>
                <a:latin typeface="Times New Roman" panose="02020603050405020304" pitchFamily="18" charset="0"/>
                <a:cs typeface="Times New Roman" panose="02020603050405020304" pitchFamily="18" charset="0"/>
              </a:rPr>
              <a:t>The Code</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Private Sub </a:t>
            </a:r>
            <a:r>
              <a:rPr lang="en-US" dirty="0" err="1">
                <a:solidFill>
                  <a:schemeClr val="tx1"/>
                </a:solidFill>
                <a:latin typeface="Times New Roman" panose="02020603050405020304" pitchFamily="18" charset="0"/>
                <a:cs typeface="Times New Roman" panose="02020603050405020304" pitchFamily="18" charset="0"/>
              </a:rPr>
              <a:t>BtnComp_Click</a:t>
            </a:r>
            <a:r>
              <a:rPr lang="en-US" dirty="0">
                <a:solidFill>
                  <a:schemeClr val="tx1"/>
                </a:solidFill>
                <a:latin typeface="Times New Roman" panose="02020603050405020304" pitchFamily="18" charset="0"/>
                <a:cs typeface="Times New Roman" panose="02020603050405020304" pitchFamily="18" charset="0"/>
              </a:rPr>
              <a:t>(sender As Object, e As </a:t>
            </a:r>
            <a:r>
              <a:rPr lang="en-US" dirty="0" err="1">
                <a:solidFill>
                  <a:schemeClr val="tx1"/>
                </a:solidFill>
                <a:latin typeface="Times New Roman" panose="02020603050405020304" pitchFamily="18" charset="0"/>
                <a:cs typeface="Times New Roman" panose="02020603050405020304" pitchFamily="18" charset="0"/>
              </a:rPr>
              <a:t>EventArgs</a:t>
            </a:r>
            <a:r>
              <a:rPr lang="en-US" dirty="0">
                <a:solidFill>
                  <a:schemeClr val="tx1"/>
                </a:solidFill>
                <a:latin typeface="Times New Roman" panose="02020603050405020304" pitchFamily="18" charset="0"/>
                <a:cs typeface="Times New Roman" panose="02020603050405020304" pitchFamily="18" charset="0"/>
              </a:rPr>
              <a:t>) Handles </a:t>
            </a:r>
            <a:r>
              <a:rPr lang="en-US" dirty="0" err="1">
                <a:solidFill>
                  <a:schemeClr val="tx1"/>
                </a:solidFill>
                <a:latin typeface="Times New Roman" panose="02020603050405020304" pitchFamily="18" charset="0"/>
                <a:cs typeface="Times New Roman" panose="02020603050405020304" pitchFamily="18" charset="0"/>
              </a:rPr>
              <a:t>BtnComp.Click</a:t>
            </a:r>
            <a:endParaRPr lang="en-US" dirty="0">
              <a:solidFill>
                <a:schemeClr val="tx1"/>
              </a:solidFill>
              <a:latin typeface="Times New Roman" panose="02020603050405020304" pitchFamily="18" charset="0"/>
              <a:cs typeface="Times New Roman" panose="02020603050405020304" pitchFamily="18" charset="0"/>
            </a:endParaRP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LblExp.Text</a:t>
            </a:r>
            <a:r>
              <a:rPr lang="en-US" dirty="0">
                <a:solidFill>
                  <a:schemeClr val="tx1"/>
                </a:solidFill>
                <a:latin typeface="Times New Roman" panose="02020603050405020304" pitchFamily="18" charset="0"/>
                <a:cs typeface="Times New Roman" panose="02020603050405020304" pitchFamily="18" charset="0"/>
              </a:rPr>
              <a:t> = </a:t>
            </a:r>
            <a:r>
              <a:rPr lang="en-US" dirty="0" err="1">
                <a:solidFill>
                  <a:schemeClr val="tx1"/>
                </a:solidFill>
                <a:latin typeface="Times New Roman" panose="02020603050405020304" pitchFamily="18" charset="0"/>
                <a:cs typeface="Times New Roman" panose="02020603050405020304" pitchFamily="18" charset="0"/>
              </a:rPr>
              <a:t>Math.Exp</a:t>
            </a:r>
            <a:r>
              <a:rPr lang="en-US" dirty="0">
                <a:solidFill>
                  <a:schemeClr val="tx1"/>
                </a:solidFill>
                <a:latin typeface="Times New Roman" panose="02020603050405020304" pitchFamily="18" charset="0"/>
                <a:cs typeface="Times New Roman" panose="02020603050405020304" pitchFamily="18" charset="0"/>
              </a:rPr>
              <a:t>(Val(</a:t>
            </a:r>
            <a:r>
              <a:rPr lang="en-US" dirty="0" err="1">
                <a:solidFill>
                  <a:schemeClr val="tx1"/>
                </a:solidFill>
                <a:latin typeface="Times New Roman" panose="02020603050405020304" pitchFamily="18" charset="0"/>
                <a:cs typeface="Times New Roman" panose="02020603050405020304" pitchFamily="18" charset="0"/>
              </a:rPr>
              <a:t>TxtNum.Text</a:t>
            </a:r>
            <a:r>
              <a:rPr lang="en-US" dirty="0">
                <a:solidFill>
                  <a:schemeClr val="tx1"/>
                </a:solidFill>
                <a:latin typeface="Times New Roman" panose="02020603050405020304" pitchFamily="18" charset="0"/>
                <a:cs typeface="Times New Roman" panose="02020603050405020304" pitchFamily="18" charset="0"/>
              </a:rPr>
              <a:t>))</a:t>
            </a:r>
          </a:p>
          <a:p>
            <a:pPr algn="l"/>
            <a:r>
              <a:rPr lang="en-US" dirty="0">
                <a:solidFill>
                  <a:schemeClr val="tx1"/>
                </a:solidFill>
                <a:latin typeface="Times New Roman" panose="02020603050405020304" pitchFamily="18" charset="0"/>
                <a:cs typeface="Times New Roman" panose="02020603050405020304" pitchFamily="18" charset="0"/>
              </a:rPr>
              <a:t>End Sub</a:t>
            </a:r>
          </a:p>
          <a:p>
            <a:endParaRPr lang="en-US" dirty="0"/>
          </a:p>
        </p:txBody>
      </p:sp>
      <p:pic>
        <p:nvPicPr>
          <p:cNvPr id="5" name="Picture 4" descr="vb2013_figure18.2">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572000"/>
            <a:ext cx="3290455" cy="2313709"/>
          </a:xfrm>
          <a:prstGeom prst="rect">
            <a:avLst/>
          </a:prstGeom>
          <a:noFill/>
          <a:ln>
            <a:noFill/>
          </a:ln>
        </p:spPr>
      </p:pic>
    </p:spTree>
    <p:extLst>
      <p:ext uri="{BB962C8B-B14F-4D97-AF65-F5344CB8AC3E}">
        <p14:creationId xmlns:p14="http://schemas.microsoft.com/office/powerpoint/2010/main" val="3715595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239982" y="1219200"/>
            <a:ext cx="7904018" cy="762000"/>
          </a:xfrm>
        </p:spPr>
        <p:txBody>
          <a:bodyPr/>
          <a:lstStyle/>
          <a:p>
            <a:r>
              <a:rPr lang="en-US" b="1" dirty="0">
                <a:latin typeface="Times New Roman" panose="02020603050405020304" pitchFamily="18" charset="0"/>
                <a:cs typeface="Times New Roman" panose="02020603050405020304" pitchFamily="18" charset="0"/>
              </a:rPr>
              <a:t>The Fix </a:t>
            </a:r>
            <a:r>
              <a:rPr lang="en-US" b="1" dirty="0" smtClean="0">
                <a:latin typeface="Times New Roman" panose="02020603050405020304" pitchFamily="18" charset="0"/>
                <a:cs typeface="Times New Roman" panose="02020603050405020304" pitchFamily="18" charset="0"/>
              </a:rPr>
              <a:t>Function</a:t>
            </a:r>
            <a:endParaRPr lang="en-US" dirty="0"/>
          </a:p>
        </p:txBody>
      </p:sp>
      <p:sp>
        <p:nvSpPr>
          <p:cNvPr id="3" name="Subtitle 2"/>
          <p:cNvSpPr>
            <a:spLocks noGrp="1"/>
          </p:cNvSpPr>
          <p:nvPr>
            <p:ph type="subTitle" idx="1"/>
          </p:nvPr>
        </p:nvSpPr>
        <p:spPr>
          <a:xfrm>
            <a:off x="1219200" y="2209801"/>
            <a:ext cx="7924800" cy="462049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Fix function truncates the decimal part of a positive number and returns the largest integer smaller than the number. However, when the number is negative, it returns the smallest integer larger than the number. Fix does not belong to the Math class therefore we do not use the Math keyword.</a:t>
            </a:r>
          </a:p>
          <a:p>
            <a:endParaRPr lang="en-US" dirty="0"/>
          </a:p>
        </p:txBody>
      </p:sp>
    </p:spTree>
    <p:extLst>
      <p:ext uri="{BB962C8B-B14F-4D97-AF65-F5344CB8AC3E}">
        <p14:creationId xmlns:p14="http://schemas.microsoft.com/office/powerpoint/2010/main" val="129121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143000"/>
            <a:ext cx="7904018" cy="762000"/>
          </a:xfrm>
        </p:spPr>
        <p:txBody>
          <a:bodyPr/>
          <a:lstStyle/>
          <a:p>
            <a:r>
              <a:rPr lang="en-US" b="1" dirty="0">
                <a:latin typeface="Times New Roman" panose="02020603050405020304" pitchFamily="18" charset="0"/>
                <a:cs typeface="Times New Roman" panose="02020603050405020304" pitchFamily="18" charset="0"/>
              </a:rPr>
              <a:t>Example </a:t>
            </a:r>
            <a:r>
              <a:rPr lang="en-US" b="1" dirty="0" smtClean="0">
                <a:latin typeface="Times New Roman" panose="02020603050405020304" pitchFamily="18" charset="0"/>
                <a:cs typeface="Times New Roman" panose="02020603050405020304" pitchFamily="18" charset="0"/>
              </a:rPr>
              <a:t>18.3</a:t>
            </a:r>
            <a:endParaRPr lang="en-US" dirty="0"/>
          </a:p>
        </p:txBody>
      </p:sp>
      <p:sp>
        <p:nvSpPr>
          <p:cNvPr id="3" name="Subtitle 2"/>
          <p:cNvSpPr>
            <a:spLocks noGrp="1"/>
          </p:cNvSpPr>
          <p:nvPr>
            <p:ph type="subTitle" idx="1"/>
          </p:nvPr>
        </p:nvSpPr>
        <p:spPr>
          <a:xfrm>
            <a:off x="1219200" y="1905000"/>
            <a:ext cx="7924800" cy="3657600"/>
          </a:xfrm>
        </p:spPr>
        <p:txBody>
          <a:bodyPr>
            <a:normAutofit/>
          </a:bodyPr>
          <a:lstStyle/>
          <a:p>
            <a:pPr algn="l"/>
            <a:r>
              <a:rPr lang="en-US" sz="2600" b="1" dirty="0" smtClean="0">
                <a:solidFill>
                  <a:schemeClr val="tx1"/>
                </a:solidFill>
                <a:latin typeface="Times New Roman" panose="02020603050405020304" pitchFamily="18" charset="0"/>
                <a:cs typeface="Times New Roman" panose="02020603050405020304" pitchFamily="18" charset="0"/>
              </a:rPr>
              <a:t>Private </a:t>
            </a:r>
            <a:r>
              <a:rPr lang="en-US" sz="2600" b="1" dirty="0">
                <a:solidFill>
                  <a:schemeClr val="tx1"/>
                </a:solidFill>
                <a:latin typeface="Times New Roman" panose="02020603050405020304" pitchFamily="18" charset="0"/>
                <a:cs typeface="Times New Roman" panose="02020603050405020304" pitchFamily="18" charset="0"/>
              </a:rPr>
              <a:t>Sub </a:t>
            </a:r>
            <a:r>
              <a:rPr lang="en-US" sz="2600" b="1" dirty="0" err="1">
                <a:solidFill>
                  <a:schemeClr val="tx1"/>
                </a:solidFill>
                <a:latin typeface="Times New Roman" panose="02020603050405020304" pitchFamily="18" charset="0"/>
                <a:cs typeface="Times New Roman" panose="02020603050405020304" pitchFamily="18" charset="0"/>
              </a:rPr>
              <a:t>BtnComp_Click</a:t>
            </a:r>
            <a:r>
              <a:rPr lang="en-US" sz="2600" b="1" dirty="0">
                <a:solidFill>
                  <a:schemeClr val="tx1"/>
                </a:solidFill>
                <a:latin typeface="Times New Roman" panose="02020603050405020304" pitchFamily="18" charset="0"/>
                <a:cs typeface="Times New Roman" panose="02020603050405020304" pitchFamily="18" charset="0"/>
              </a:rPr>
              <a:t>(sender As Object, e As </a:t>
            </a:r>
            <a:r>
              <a:rPr lang="en-US" sz="2600" b="1" dirty="0" err="1">
                <a:solidFill>
                  <a:schemeClr val="tx1"/>
                </a:solidFill>
                <a:latin typeface="Times New Roman" panose="02020603050405020304" pitchFamily="18" charset="0"/>
                <a:cs typeface="Times New Roman" panose="02020603050405020304" pitchFamily="18" charset="0"/>
              </a:rPr>
              <a:t>EventArgs</a:t>
            </a:r>
            <a:r>
              <a:rPr lang="en-US" sz="2600" b="1" dirty="0">
                <a:solidFill>
                  <a:schemeClr val="tx1"/>
                </a:solidFill>
                <a:latin typeface="Times New Roman" panose="02020603050405020304" pitchFamily="18" charset="0"/>
                <a:cs typeface="Times New Roman" panose="02020603050405020304" pitchFamily="18" charset="0"/>
              </a:rPr>
              <a:t>) Handles </a:t>
            </a:r>
            <a:r>
              <a:rPr lang="en-US" sz="2600" b="1" dirty="0" err="1">
                <a:solidFill>
                  <a:schemeClr val="tx1"/>
                </a:solidFill>
                <a:latin typeface="Times New Roman" panose="02020603050405020304" pitchFamily="18" charset="0"/>
                <a:cs typeface="Times New Roman" panose="02020603050405020304" pitchFamily="18" charset="0"/>
              </a:rPr>
              <a:t>BtnComp.Click</a:t>
            </a:r>
            <a:endParaRPr lang="en-US" sz="2600" b="1" dirty="0">
              <a:solidFill>
                <a:schemeClr val="tx1"/>
              </a:solidFill>
              <a:latin typeface="Times New Roman" panose="02020603050405020304" pitchFamily="18" charset="0"/>
              <a:cs typeface="Times New Roman" panose="02020603050405020304" pitchFamily="18" charset="0"/>
            </a:endParaRPr>
          </a:p>
          <a:p>
            <a:pPr algn="l"/>
            <a:r>
              <a:rPr lang="en-US" sz="2600" b="1" dirty="0">
                <a:solidFill>
                  <a:schemeClr val="tx1"/>
                </a:solidFill>
                <a:latin typeface="Times New Roman" panose="02020603050405020304" pitchFamily="18" charset="0"/>
                <a:cs typeface="Times New Roman" panose="02020603050405020304" pitchFamily="18" charset="0"/>
              </a:rPr>
              <a:t>       LblFixNum1.Text = Fix(Val(</a:t>
            </a:r>
            <a:r>
              <a:rPr lang="en-US" sz="2600" b="1" dirty="0" err="1">
                <a:solidFill>
                  <a:schemeClr val="tx1"/>
                </a:solidFill>
                <a:latin typeface="Times New Roman" panose="02020603050405020304" pitchFamily="18" charset="0"/>
                <a:cs typeface="Times New Roman" panose="02020603050405020304" pitchFamily="18" charset="0"/>
              </a:rPr>
              <a:t>TxtPosNum.Text</a:t>
            </a:r>
            <a:r>
              <a:rPr lang="en-US" sz="2600" b="1" dirty="0">
                <a:solidFill>
                  <a:schemeClr val="tx1"/>
                </a:solidFill>
                <a:latin typeface="Times New Roman" panose="02020603050405020304" pitchFamily="18" charset="0"/>
                <a:cs typeface="Times New Roman" panose="02020603050405020304" pitchFamily="18" charset="0"/>
              </a:rPr>
              <a:t>))</a:t>
            </a:r>
            <a:br>
              <a:rPr lang="en-US" sz="2600" b="1" dirty="0">
                <a:solidFill>
                  <a:schemeClr val="tx1"/>
                </a:solidFill>
                <a:latin typeface="Times New Roman" panose="02020603050405020304" pitchFamily="18" charset="0"/>
                <a:cs typeface="Times New Roman" panose="02020603050405020304" pitchFamily="18" charset="0"/>
              </a:rPr>
            </a:br>
            <a:r>
              <a:rPr lang="en-US" sz="2600" b="1" dirty="0">
                <a:solidFill>
                  <a:schemeClr val="tx1"/>
                </a:solidFill>
                <a:latin typeface="Times New Roman" panose="02020603050405020304" pitchFamily="18" charset="0"/>
                <a:cs typeface="Times New Roman" panose="02020603050405020304" pitchFamily="18" charset="0"/>
              </a:rPr>
              <a:t>       LblFixNum2.Text = Fix(Val(</a:t>
            </a:r>
            <a:r>
              <a:rPr lang="en-US" sz="2600" b="1" dirty="0" err="1">
                <a:solidFill>
                  <a:schemeClr val="tx1"/>
                </a:solidFill>
                <a:latin typeface="Times New Roman" panose="02020603050405020304" pitchFamily="18" charset="0"/>
                <a:cs typeface="Times New Roman" panose="02020603050405020304" pitchFamily="18" charset="0"/>
              </a:rPr>
              <a:t>TxtNegNum.Text</a:t>
            </a:r>
            <a:r>
              <a:rPr lang="en-US" sz="2600" b="1" dirty="0">
                <a:solidFill>
                  <a:schemeClr val="tx1"/>
                </a:solidFill>
                <a:latin typeface="Times New Roman" panose="02020603050405020304" pitchFamily="18" charset="0"/>
                <a:cs typeface="Times New Roman" panose="02020603050405020304" pitchFamily="18" charset="0"/>
              </a:rPr>
              <a:t>))</a:t>
            </a:r>
          </a:p>
          <a:p>
            <a:pPr algn="l"/>
            <a:r>
              <a:rPr lang="en-US" sz="2600" b="1" dirty="0">
                <a:solidFill>
                  <a:schemeClr val="tx1"/>
                </a:solidFill>
                <a:latin typeface="Times New Roman" panose="02020603050405020304" pitchFamily="18" charset="0"/>
                <a:cs typeface="Times New Roman" panose="02020603050405020304" pitchFamily="18" charset="0"/>
              </a:rPr>
              <a:t>End Sub</a:t>
            </a:r>
          </a:p>
          <a:p>
            <a:r>
              <a:rPr lang="en-US" dirty="0"/>
              <a:t> </a:t>
            </a:r>
          </a:p>
        </p:txBody>
      </p:sp>
      <p:pic>
        <p:nvPicPr>
          <p:cNvPr id="5" name="Picture 4" descr="vb2013_figure18.3">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733800"/>
            <a:ext cx="4218709" cy="3124200"/>
          </a:xfrm>
          <a:prstGeom prst="rect">
            <a:avLst/>
          </a:prstGeom>
          <a:noFill/>
          <a:ln>
            <a:noFill/>
          </a:ln>
        </p:spPr>
      </p:pic>
    </p:spTree>
    <p:extLst>
      <p:ext uri="{BB962C8B-B14F-4D97-AF65-F5344CB8AC3E}">
        <p14:creationId xmlns:p14="http://schemas.microsoft.com/office/powerpoint/2010/main" val="1329750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143000"/>
            <a:ext cx="7904018" cy="990600"/>
          </a:xfrm>
        </p:spPr>
        <p:txBody>
          <a:bodyPr/>
          <a:lstStyle/>
          <a:p>
            <a:r>
              <a:rPr lang="en-US" b="1" dirty="0">
                <a:latin typeface="Times New Roman" panose="02020603050405020304" pitchFamily="18" charset="0"/>
                <a:cs typeface="Times New Roman" panose="02020603050405020304" pitchFamily="18" charset="0"/>
              </a:rPr>
              <a:t>The </a:t>
            </a:r>
            <a:r>
              <a:rPr lang="en-US" b="1" dirty="0" err="1">
                <a:latin typeface="Times New Roman" panose="02020603050405020304" pitchFamily="18" charset="0"/>
                <a:cs typeface="Times New Roman" panose="02020603050405020304" pitchFamily="18" charset="0"/>
              </a:rPr>
              <a:t>Int</a:t>
            </a:r>
            <a:r>
              <a:rPr lang="en-US" b="1" dirty="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rPr>
              <a:t>Function</a:t>
            </a:r>
            <a:endParaRPr lang="en-US" dirty="0"/>
          </a:p>
        </p:txBody>
      </p:sp>
      <p:sp>
        <p:nvSpPr>
          <p:cNvPr id="3" name="Subtitle 2"/>
          <p:cNvSpPr>
            <a:spLocks noGrp="1"/>
          </p:cNvSpPr>
          <p:nvPr>
            <p:ph type="subTitle" idx="1"/>
          </p:nvPr>
        </p:nvSpPr>
        <p:spPr>
          <a:xfrm>
            <a:off x="1295400" y="2057400"/>
            <a:ext cx="7848600" cy="43434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err="1">
                <a:solidFill>
                  <a:schemeClr val="tx1"/>
                </a:solidFill>
                <a:latin typeface="Times New Roman" panose="02020603050405020304" pitchFamily="18" charset="0"/>
                <a:cs typeface="Times New Roman" panose="02020603050405020304" pitchFamily="18" charset="0"/>
              </a:rPr>
              <a:t>Int</a:t>
            </a:r>
            <a:r>
              <a:rPr lang="en-US" dirty="0">
                <a:solidFill>
                  <a:schemeClr val="tx1"/>
                </a:solidFill>
                <a:latin typeface="Times New Roman" panose="02020603050405020304" pitchFamily="18" charset="0"/>
                <a:cs typeface="Times New Roman" panose="02020603050405020304" pitchFamily="18" charset="0"/>
              </a:rPr>
              <a:t> is a function that converts a number into an integer by truncating its decimal part and the resulting integer is the largest integer that is smaller than the number. For example</a:t>
            </a:r>
          </a:p>
          <a:p>
            <a:pPr algn="l" fontAlgn="base"/>
            <a:r>
              <a:rPr lang="en-US" sz="2400" b="1" dirty="0" err="1">
                <a:solidFill>
                  <a:schemeClr val="tx1"/>
                </a:solidFill>
                <a:latin typeface="Times New Roman" panose="02020603050405020304" pitchFamily="18" charset="0"/>
                <a:cs typeface="Times New Roman" panose="02020603050405020304" pitchFamily="18" charset="0"/>
              </a:rPr>
              <a:t>Int</a:t>
            </a:r>
            <a:r>
              <a:rPr lang="en-US" sz="2400" b="1" dirty="0">
                <a:solidFill>
                  <a:schemeClr val="tx1"/>
                </a:solidFill>
                <a:latin typeface="Times New Roman" panose="02020603050405020304" pitchFamily="18" charset="0"/>
                <a:cs typeface="Times New Roman" panose="02020603050405020304" pitchFamily="18" charset="0"/>
              </a:rPr>
              <a:t>(2.4) = 2, </a:t>
            </a:r>
            <a:r>
              <a:rPr lang="en-US" sz="2400" b="1" dirty="0" err="1">
                <a:solidFill>
                  <a:schemeClr val="tx1"/>
                </a:solidFill>
                <a:latin typeface="Times New Roman" panose="02020603050405020304" pitchFamily="18" charset="0"/>
                <a:cs typeface="Times New Roman" panose="02020603050405020304" pitchFamily="18" charset="0"/>
              </a:rPr>
              <a:t>Int</a:t>
            </a:r>
            <a:r>
              <a:rPr lang="en-US" sz="2400" b="1" dirty="0">
                <a:solidFill>
                  <a:schemeClr val="tx1"/>
                </a:solidFill>
                <a:latin typeface="Times New Roman" panose="02020603050405020304" pitchFamily="18" charset="0"/>
                <a:cs typeface="Times New Roman" panose="02020603050405020304" pitchFamily="18" charset="0"/>
              </a:rPr>
              <a:t>(6.9) = 6, </a:t>
            </a:r>
            <a:r>
              <a:rPr lang="en-US" sz="2400" b="1" dirty="0" err="1">
                <a:solidFill>
                  <a:schemeClr val="tx1"/>
                </a:solidFill>
                <a:latin typeface="Times New Roman" panose="02020603050405020304" pitchFamily="18" charset="0"/>
                <a:cs typeface="Times New Roman" panose="02020603050405020304" pitchFamily="18" charset="0"/>
              </a:rPr>
              <a:t>Int</a:t>
            </a:r>
            <a:r>
              <a:rPr lang="en-US" sz="2400" b="1" dirty="0">
                <a:solidFill>
                  <a:schemeClr val="tx1"/>
                </a:solidFill>
                <a:latin typeface="Times New Roman" panose="02020603050405020304" pitchFamily="18" charset="0"/>
                <a:cs typeface="Times New Roman" panose="02020603050405020304" pitchFamily="18" charset="0"/>
              </a:rPr>
              <a:t>(-5.7) = -6, </a:t>
            </a:r>
            <a:r>
              <a:rPr lang="en-US" sz="2400" b="1" dirty="0" err="1">
                <a:solidFill>
                  <a:schemeClr val="tx1"/>
                </a:solidFill>
                <a:latin typeface="Times New Roman" panose="02020603050405020304" pitchFamily="18" charset="0"/>
                <a:cs typeface="Times New Roman" panose="02020603050405020304" pitchFamily="18" charset="0"/>
              </a:rPr>
              <a:t>Int</a:t>
            </a:r>
            <a:r>
              <a:rPr lang="en-US" sz="2400" b="1" dirty="0">
                <a:solidFill>
                  <a:schemeClr val="tx1"/>
                </a:solidFill>
                <a:latin typeface="Times New Roman" panose="02020603050405020304" pitchFamily="18" charset="0"/>
                <a:cs typeface="Times New Roman" panose="02020603050405020304" pitchFamily="18" charset="0"/>
              </a:rPr>
              <a:t>(-99.8) = -100</a:t>
            </a:r>
          </a:p>
          <a:p>
            <a:endParaRPr lang="en-US" dirty="0"/>
          </a:p>
        </p:txBody>
      </p:sp>
    </p:spTree>
    <p:extLst>
      <p:ext uri="{BB962C8B-B14F-4D97-AF65-F5344CB8AC3E}">
        <p14:creationId xmlns:p14="http://schemas.microsoft.com/office/powerpoint/2010/main" val="1637167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927"/>
            <a:ext cx="9144000" cy="6858000"/>
          </a:xfrm>
          <a:prstGeom prst="rect">
            <a:avLst/>
          </a:prstGeom>
        </p:spPr>
      </p:pic>
      <p:sp>
        <p:nvSpPr>
          <p:cNvPr id="2" name="Title 1"/>
          <p:cNvSpPr>
            <a:spLocks noGrp="1"/>
          </p:cNvSpPr>
          <p:nvPr>
            <p:ph type="ctrTitle"/>
          </p:nvPr>
        </p:nvSpPr>
        <p:spPr>
          <a:xfrm>
            <a:off x="1219200" y="1219200"/>
            <a:ext cx="7904018" cy="762000"/>
          </a:xfrm>
        </p:spPr>
        <p:txBody>
          <a:bodyPr>
            <a:normAutofit/>
          </a:bodyPr>
          <a:lstStyle/>
          <a:p>
            <a:r>
              <a:rPr lang="en-US" b="1" dirty="0">
                <a:latin typeface="Times New Roman" panose="02020603050405020304" pitchFamily="18" charset="0"/>
                <a:cs typeface="Times New Roman" panose="02020603050405020304" pitchFamily="18" charset="0"/>
              </a:rPr>
              <a:t>The Log </a:t>
            </a:r>
            <a:r>
              <a:rPr lang="en-US" b="1" dirty="0" smtClean="0">
                <a:latin typeface="Times New Roman" panose="02020603050405020304" pitchFamily="18" charset="0"/>
                <a:cs typeface="Times New Roman" panose="02020603050405020304" pitchFamily="18" charset="0"/>
              </a:rPr>
              <a:t>Function</a:t>
            </a:r>
            <a:endParaRPr lang="en-US" dirty="0"/>
          </a:p>
        </p:txBody>
      </p:sp>
      <p:sp>
        <p:nvSpPr>
          <p:cNvPr id="3" name="Subtitle 2"/>
          <p:cNvSpPr>
            <a:spLocks noGrp="1"/>
          </p:cNvSpPr>
          <p:nvPr>
            <p:ph type="subTitle" idx="1"/>
          </p:nvPr>
        </p:nvSpPr>
        <p:spPr>
          <a:xfrm>
            <a:off x="1143000" y="2133600"/>
            <a:ext cx="8001000" cy="4724400"/>
          </a:xfrm>
        </p:spPr>
        <p:txBody>
          <a:bodyPr>
            <a:normAutofit/>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Log function is the function that returns the natural logarithm of a number.</a:t>
            </a:r>
          </a:p>
          <a:p>
            <a:pPr algn="l" fontAlgn="base"/>
            <a:r>
              <a:rPr lang="en-US" sz="2400" b="1" dirty="0">
                <a:solidFill>
                  <a:schemeClr val="tx1"/>
                </a:solidFill>
                <a:latin typeface="Times New Roman" panose="02020603050405020304" pitchFamily="18" charset="0"/>
                <a:cs typeface="Times New Roman" panose="02020603050405020304" pitchFamily="18" charset="0"/>
              </a:rPr>
              <a:t>Example </a:t>
            </a:r>
            <a:endParaRPr lang="en-US" sz="2400" dirty="0">
              <a:solidFill>
                <a:schemeClr val="tx1"/>
              </a:solidFill>
              <a:latin typeface="Times New Roman" panose="02020603050405020304" pitchFamily="18" charset="0"/>
              <a:cs typeface="Times New Roman" panose="02020603050405020304" pitchFamily="18" charset="0"/>
            </a:endParaRPr>
          </a:p>
          <a:p>
            <a:pPr algn="l"/>
            <a:r>
              <a:rPr lang="en-US" sz="2400" b="1" dirty="0">
                <a:solidFill>
                  <a:schemeClr val="tx1"/>
                </a:solidFill>
                <a:latin typeface="Times New Roman" panose="02020603050405020304" pitchFamily="18" charset="0"/>
                <a:cs typeface="Times New Roman" panose="02020603050405020304" pitchFamily="18" charset="0"/>
              </a:rPr>
              <a:t>Private Sub </a:t>
            </a:r>
            <a:r>
              <a:rPr lang="en-US" sz="2400" b="1" dirty="0" err="1">
                <a:solidFill>
                  <a:schemeClr val="tx1"/>
                </a:solidFill>
                <a:latin typeface="Times New Roman" panose="02020603050405020304" pitchFamily="18" charset="0"/>
                <a:cs typeface="Times New Roman" panose="02020603050405020304" pitchFamily="18" charset="0"/>
              </a:rPr>
              <a:t>BtnComp_Click</a:t>
            </a:r>
            <a:r>
              <a:rPr lang="en-US" sz="2400" b="1" dirty="0">
                <a:solidFill>
                  <a:schemeClr val="tx1"/>
                </a:solidFill>
                <a:latin typeface="Times New Roman" panose="02020603050405020304" pitchFamily="18" charset="0"/>
                <a:cs typeface="Times New Roman" panose="02020603050405020304" pitchFamily="18" charset="0"/>
              </a:rPr>
              <a:t>(sender As Object, e As </a:t>
            </a:r>
            <a:r>
              <a:rPr lang="en-US" sz="2400" b="1" dirty="0" err="1">
                <a:solidFill>
                  <a:schemeClr val="tx1"/>
                </a:solidFill>
                <a:latin typeface="Times New Roman" panose="02020603050405020304" pitchFamily="18" charset="0"/>
                <a:cs typeface="Times New Roman" panose="02020603050405020304" pitchFamily="18" charset="0"/>
              </a:rPr>
              <a:t>EventArgs</a:t>
            </a:r>
            <a:r>
              <a:rPr lang="en-US" sz="2400" b="1" dirty="0">
                <a:solidFill>
                  <a:schemeClr val="tx1"/>
                </a:solidFill>
                <a:latin typeface="Times New Roman" panose="02020603050405020304" pitchFamily="18" charset="0"/>
                <a:cs typeface="Times New Roman" panose="02020603050405020304" pitchFamily="18" charset="0"/>
              </a:rPr>
              <a:t>) Handles </a:t>
            </a:r>
            <a:r>
              <a:rPr lang="en-US" sz="2400" b="1" dirty="0" err="1">
                <a:solidFill>
                  <a:schemeClr val="tx1"/>
                </a:solidFill>
                <a:latin typeface="Times New Roman" panose="02020603050405020304" pitchFamily="18" charset="0"/>
                <a:cs typeface="Times New Roman" panose="02020603050405020304" pitchFamily="18" charset="0"/>
              </a:rPr>
              <a:t>BtnComp.Click</a:t>
            </a:r>
            <a:endParaRPr lang="en-US" sz="2400" b="1" dirty="0">
              <a:solidFill>
                <a:schemeClr val="tx1"/>
              </a:solidFill>
              <a:latin typeface="Times New Roman" panose="02020603050405020304" pitchFamily="18" charset="0"/>
              <a:cs typeface="Times New Roman" panose="02020603050405020304" pitchFamily="18" charset="0"/>
            </a:endParaRPr>
          </a:p>
          <a:p>
            <a:pPr algn="l"/>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LblLog.Text</a:t>
            </a:r>
            <a:r>
              <a:rPr lang="en-US" sz="2400" b="1" dirty="0">
                <a:solidFill>
                  <a:schemeClr val="tx1"/>
                </a:solidFill>
                <a:latin typeface="Times New Roman" panose="02020603050405020304" pitchFamily="18" charset="0"/>
                <a:cs typeface="Times New Roman" panose="02020603050405020304" pitchFamily="18" charset="0"/>
              </a:rPr>
              <a:t> = </a:t>
            </a:r>
            <a:r>
              <a:rPr lang="en-US" sz="2400" b="1" dirty="0" err="1">
                <a:solidFill>
                  <a:schemeClr val="tx1"/>
                </a:solidFill>
                <a:latin typeface="Times New Roman" panose="02020603050405020304" pitchFamily="18" charset="0"/>
                <a:cs typeface="Times New Roman" panose="02020603050405020304" pitchFamily="18" charset="0"/>
              </a:rPr>
              <a:t>Math.Log</a:t>
            </a:r>
            <a:r>
              <a:rPr lang="en-US" sz="2400" b="1" dirty="0">
                <a:solidFill>
                  <a:schemeClr val="tx1"/>
                </a:solidFill>
                <a:latin typeface="Times New Roman" panose="02020603050405020304" pitchFamily="18" charset="0"/>
                <a:cs typeface="Times New Roman" panose="02020603050405020304" pitchFamily="18" charset="0"/>
              </a:rPr>
              <a:t>(Val(</a:t>
            </a:r>
            <a:r>
              <a:rPr lang="en-US" sz="2400" b="1" dirty="0" err="1">
                <a:solidFill>
                  <a:schemeClr val="tx1"/>
                </a:solidFill>
                <a:latin typeface="Times New Roman" panose="02020603050405020304" pitchFamily="18" charset="0"/>
                <a:cs typeface="Times New Roman" panose="02020603050405020304" pitchFamily="18" charset="0"/>
              </a:rPr>
              <a:t>TxtNum.Text</a:t>
            </a:r>
            <a:r>
              <a:rPr lang="en-US" sz="2400" b="1" dirty="0">
                <a:solidFill>
                  <a:schemeClr val="tx1"/>
                </a:solidFill>
                <a:latin typeface="Times New Roman" panose="02020603050405020304" pitchFamily="18" charset="0"/>
                <a:cs typeface="Times New Roman" panose="02020603050405020304" pitchFamily="18" charset="0"/>
              </a:rPr>
              <a:t>))</a:t>
            </a:r>
          </a:p>
          <a:p>
            <a:pPr algn="l"/>
            <a:r>
              <a:rPr lang="en-US" sz="2400" b="1" dirty="0">
                <a:solidFill>
                  <a:schemeClr val="tx1"/>
                </a:solidFill>
                <a:latin typeface="Times New Roman" panose="02020603050405020304" pitchFamily="18" charset="0"/>
                <a:cs typeface="Times New Roman" panose="02020603050405020304" pitchFamily="18" charset="0"/>
              </a:rPr>
              <a:t>End Sub</a:t>
            </a:r>
          </a:p>
          <a:p>
            <a:endParaRPr lang="en-US" dirty="0"/>
          </a:p>
        </p:txBody>
      </p:sp>
      <p:pic>
        <p:nvPicPr>
          <p:cNvPr id="5" name="Picture 4" descr="vb2013_figure18.4">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715000" y="4876800"/>
            <a:ext cx="3429000" cy="1974273"/>
          </a:xfrm>
          <a:prstGeom prst="rect">
            <a:avLst/>
          </a:prstGeom>
          <a:noFill/>
          <a:ln>
            <a:noFill/>
          </a:ln>
        </p:spPr>
      </p:pic>
    </p:spTree>
    <p:extLst>
      <p:ext uri="{BB962C8B-B14F-4D97-AF65-F5344CB8AC3E}">
        <p14:creationId xmlns:p14="http://schemas.microsoft.com/office/powerpoint/2010/main" val="1270092786"/>
      </p:ext>
    </p:extLst>
  </p:cSld>
  <p:clrMapOvr>
    <a:masterClrMapping/>
  </p:clrMapOvr>
</p:sld>
</file>

<file path=ppt/theme/theme1.xml><?xml version="1.0" encoding="utf-8"?>
<a:theme xmlns:a="http://schemas.openxmlformats.org/drawingml/2006/main" name="Template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TemplateA</Template>
  <TotalTime>145</TotalTime>
  <Words>1240</Words>
  <Application>Microsoft Office PowerPoint</Application>
  <PresentationFormat>On-screen Show (4:3)</PresentationFormat>
  <Paragraphs>183</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TemplateA</vt:lpstr>
      <vt:lpstr>UNIT 7</vt:lpstr>
      <vt:lpstr>Math Functions</vt:lpstr>
      <vt:lpstr>The Abs function</vt:lpstr>
      <vt:lpstr>Example </vt:lpstr>
      <vt:lpstr> The Exp function</vt:lpstr>
      <vt:lpstr>The Fix Function</vt:lpstr>
      <vt:lpstr>Example 18.3</vt:lpstr>
      <vt:lpstr>The Int Function</vt:lpstr>
      <vt:lpstr>The Log Function</vt:lpstr>
      <vt:lpstr>The Rnd( ) Function</vt:lpstr>
      <vt:lpstr>Example </vt:lpstr>
      <vt:lpstr>Results</vt:lpstr>
      <vt:lpstr>The Round Function</vt:lpstr>
      <vt:lpstr>UNIT 7</vt:lpstr>
      <vt:lpstr>Format Function</vt:lpstr>
      <vt:lpstr>Format function for Numbers</vt:lpstr>
      <vt:lpstr>The list of style arguments in Visual Basic 2013 </vt:lpstr>
      <vt:lpstr>Example</vt:lpstr>
      <vt:lpstr>User Defined Format</vt:lpstr>
      <vt:lpstr>Format Table</vt:lpstr>
      <vt:lpstr>Example</vt:lpstr>
      <vt:lpstr>Formatting Date and Time</vt:lpstr>
      <vt:lpstr>Example </vt:lpstr>
      <vt:lpstr>PowerPoint Presentation</vt:lpstr>
      <vt:lpstr>Formatting Date and time using user-defined formats</vt:lpstr>
      <vt:lpstr>Format Table</vt:lpstr>
      <vt:lpstr>Example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7</dc:title>
  <dc:creator>Administrator</dc:creator>
  <cp:lastModifiedBy>Administrator</cp:lastModifiedBy>
  <cp:revision>16</cp:revision>
  <dcterms:created xsi:type="dcterms:W3CDTF">2016-08-16T09:44:08Z</dcterms:created>
  <dcterms:modified xsi:type="dcterms:W3CDTF">2016-11-20T23:01:30Z</dcterms:modified>
</cp:coreProperties>
</file>